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9" r:id="rId13"/>
    <p:sldId id="267" r:id="rId14"/>
    <p:sldId id="268" r:id="rId15"/>
    <p:sldId id="269" r:id="rId16"/>
    <p:sldId id="280" r:id="rId17"/>
    <p:sldId id="270" r:id="rId18"/>
    <p:sldId id="271" r:id="rId19"/>
    <p:sldId id="275" r:id="rId20"/>
    <p:sldId id="273" r:id="rId21"/>
    <p:sldId id="274" r:id="rId22"/>
    <p:sldId id="276" r:id="rId23"/>
    <p:sldId id="277" r:id="rId24"/>
    <p:sldId id="281" r:id="rId25"/>
    <p:sldId id="282" r:id="rId26"/>
    <p:sldId id="283" r:id="rId27"/>
    <p:sldId id="285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87CE4-5B7B-40CE-B9ED-E0A7C44C99C7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0CF5-FEF0-4197-91D9-401FDC44E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87CE4-5B7B-40CE-B9ED-E0A7C44C99C7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0CF5-FEF0-4197-91D9-401FDC44E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87CE4-5B7B-40CE-B9ED-E0A7C44C99C7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0CF5-FEF0-4197-91D9-401FDC44E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87CE4-5B7B-40CE-B9ED-E0A7C44C99C7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0CF5-FEF0-4197-91D9-401FDC44E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87CE4-5B7B-40CE-B9ED-E0A7C44C99C7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0CF5-FEF0-4197-91D9-401FDC44E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87CE4-5B7B-40CE-B9ED-E0A7C44C99C7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0CF5-FEF0-4197-91D9-401FDC44E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87CE4-5B7B-40CE-B9ED-E0A7C44C99C7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0CF5-FEF0-4197-91D9-401FDC44E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87CE4-5B7B-40CE-B9ED-E0A7C44C99C7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0CF5-FEF0-4197-91D9-401FDC44E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87CE4-5B7B-40CE-B9ED-E0A7C44C99C7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0CF5-FEF0-4197-91D9-401FDC44E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87CE4-5B7B-40CE-B9ED-E0A7C44C99C7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0CF5-FEF0-4197-91D9-401FDC44E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87CE4-5B7B-40CE-B9ED-E0A7C44C99C7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10CF5-FEF0-4197-91D9-401FDC44E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87CE4-5B7B-40CE-B9ED-E0A7C44C99C7}" type="datetimeFigureOut">
              <a:rPr lang="en-US" smtClean="0"/>
              <a:pPr/>
              <a:t>3/15/2017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10CF5-FEF0-4197-91D9-401FDC44E9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Examine your self 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Paed</a:t>
            </a:r>
            <a:r>
              <a:rPr lang="en-US" sz="8000" dirty="0" smtClean="0">
                <a:solidFill>
                  <a:srgbClr val="FF0000"/>
                </a:solidFill>
              </a:rPr>
              <a:t> ECG</a:t>
            </a:r>
            <a:endParaRPr lang="en-US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:\Pattern recognition in paediatric ECGs  the hidden secrets to clinical diagnosis _ Andrag _ Continuing Medical Education_files\11796.jpg"/>
          <p:cNvPicPr/>
          <p:nvPr/>
        </p:nvPicPr>
        <p:blipFill>
          <a:blip r:embed="rId2" cstate="print">
            <a:lum bright="-40000"/>
          </a:blip>
          <a:srcRect/>
          <a:stretch>
            <a:fillRect/>
          </a:stretch>
        </p:blipFill>
        <p:spPr bwMode="auto">
          <a:xfrm>
            <a:off x="467544" y="1268760"/>
            <a:ext cx="8316416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340768"/>
            <a:ext cx="777686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/>
              <a:t>asymptomatic 8-year-old girl with congenital complete heart block.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99392"/>
            <a:ext cx="9144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If encountered in an infant, the child’s mother should be investigated for systemic lupus </a:t>
            </a:r>
            <a:r>
              <a:rPr kumimoji="0" lang="en-US" sz="4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erythematosus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by doing Ro and La antibodies. Heart block may also be seen after corrective surgery for congenital heart disease.</a:t>
            </a:r>
            <a:endParaRPr lang="en-US" sz="4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:\Pattern recognition in paediatric ECGs  the hidden secrets to clinical diagnosis _ Andrag _ Continuing Medical Education_files\11797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08721"/>
            <a:ext cx="7704856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1052737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A 9-year-old girl with a history of sudden collapse, showing a prolonged QT interval.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:\Pattern recognition in paediatric ECGs  the hidden secrets to clinical diagnosis _ Andrag _ Continuing Medical Education_files\11798.jpg"/>
          <p:cNvPicPr/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539552" y="332656"/>
            <a:ext cx="7632848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259632" y="5733256"/>
            <a:ext cx="712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 child who presented to the emergency department in severe shock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0"/>
            <a:ext cx="7848872" cy="6081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/>
              <a:t>He was found to be </a:t>
            </a:r>
            <a:r>
              <a:rPr lang="en-US" sz="4400" dirty="0" err="1"/>
              <a:t>pulseless</a:t>
            </a:r>
            <a:r>
              <a:rPr lang="en-US" sz="4400" dirty="0"/>
              <a:t> and during chest compressions received adrenaline boluses and bicarbonate. When the ECG tracing revealed intermittent </a:t>
            </a:r>
            <a:r>
              <a:rPr lang="en-US" sz="4400" dirty="0" err="1"/>
              <a:t>torsades</a:t>
            </a:r>
            <a:r>
              <a:rPr lang="en-US" sz="4400" dirty="0"/>
              <a:t> de </a:t>
            </a:r>
            <a:r>
              <a:rPr lang="en-US" sz="4400" dirty="0" smtClean="0"/>
              <a:t>pointes</a:t>
            </a:r>
            <a:endParaRPr lang="en-US" sz="4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:\Pattern recognition in paediatric ECGs  the hidden secrets to clinical diagnosis _ Andrag _ Continuing Medical Education_files\11799.jpg"/>
          <p:cNvPicPr/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611560" y="620688"/>
            <a:ext cx="8136904" cy="33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4754270"/>
            <a:ext cx="872546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Patient defibrillated and successfully returned to sinus rhythm. 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5508522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He was subsequently diagnosed with 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dilated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cardiomyopathy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without long QT.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:\Pattern recognition in paediatric ECGs  the hidden secrets to clinical diagnosis _ Andrag _ Continuing Medical Education_files\11800.jpg"/>
          <p:cNvPicPr/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611560" y="980728"/>
            <a:ext cx="8064896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692697"/>
            <a:ext cx="741682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4-year-old child </a:t>
            </a:r>
            <a:r>
              <a:rPr lang="en-US" sz="4000" dirty="0" smtClean="0"/>
              <a:t>with pulmonary </a:t>
            </a:r>
            <a:r>
              <a:rPr lang="en-US" sz="4000" dirty="0"/>
              <a:t>hypertension</a:t>
            </a:r>
            <a:r>
              <a:rPr lang="en-US" sz="4000" dirty="0" smtClean="0"/>
              <a:t>.</a:t>
            </a:r>
            <a:r>
              <a:rPr lang="en-US" sz="4000" dirty="0"/>
              <a:t> ECG 11 is of a 4-year-old child with severe </a:t>
            </a:r>
            <a:r>
              <a:rPr lang="en-US" sz="4000" dirty="0" err="1"/>
              <a:t>kyphoscoliosis</a:t>
            </a:r>
            <a:r>
              <a:rPr lang="en-US" sz="4000" dirty="0"/>
              <a:t> and pulmonary hypertension. His ECG has as rightward mean frontal QRS axis and shows right </a:t>
            </a:r>
            <a:r>
              <a:rPr lang="en-US" sz="4000" dirty="0" err="1"/>
              <a:t>atrial</a:t>
            </a:r>
            <a:r>
              <a:rPr lang="en-US" sz="4000" dirty="0"/>
              <a:t> hypertrophy.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:\Pattern recognition in paediatric ECGs  the hidden secrets to clinical diagnosis _ Andrag _ Continuing Medical Education_files\11788.jpg"/>
          <p:cNvPicPr/>
          <p:nvPr/>
        </p:nvPicPr>
        <p:blipFill>
          <a:blip r:embed="rId2" cstate="print">
            <a:lum bright="-3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:\Pattern recognition in paediatric ECGs  the hidden secrets to clinical diagnosis _ Andrag _ Continuing Medical Education_files\1180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268760"/>
            <a:ext cx="8136904" cy="5040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15616" y="2060848"/>
            <a:ext cx="74168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. </a:t>
            </a:r>
            <a:r>
              <a:rPr lang="en-US" sz="3600" dirty="0"/>
              <a:t>ST-segment elevation in a child who developed a pericardial effusion after VSD repair.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:\Pattern recognition in paediatric ECGs  the hidden secrets to clinical diagnosis _ Andrag _ Continuing Medical Education_files\11795.jpg"/>
          <p:cNvPicPr/>
          <p:nvPr/>
        </p:nvPicPr>
        <p:blipFill>
          <a:blip r:embed="rId2" cstate="print">
            <a:lum bright="-20000"/>
          </a:blip>
          <a:srcRect/>
          <a:stretch>
            <a:fillRect/>
          </a:stretch>
        </p:blipFill>
        <p:spPr bwMode="auto">
          <a:xfrm>
            <a:off x="323528" y="908720"/>
            <a:ext cx="8244408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6456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 neonate who presented to the day hospital with poor feeding; the nursing staff noted a tachycardia. He had a SVT which was terminated with adenosine, diagnosed with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atrial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flutter and needed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cardioversion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.</a:t>
            </a:r>
            <a:r>
              <a:rPr kumimoji="0" lang="en-US" sz="4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Once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cardioverted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en-US" sz="4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atrial</a:t>
            </a: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flutter hardly ever recurs.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:\Pattern recognition in paediatric ECGs  the hidden secrets to clinical diagnosis _ Andrag _ Continuing Medical Education_files\11801.jpg"/>
          <p:cNvPicPr/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0"/>
            <a:ext cx="9144000" cy="6165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6334780"/>
            <a:ext cx="94330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4-month-old child who presented in congestive cardiac failure.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671691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deep Q waves in leads I,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aVL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V2 and V3, indicating an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anterolateral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myocardial infarct pattern. Deep Q waves are also seen in V5. This patient, who had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cardiogenic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shock secondary to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cardiomyopathy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, had an anomalous left coronary artery from the pulmonary artery (ALCAPA). The condition, diagnosable by ECG, is surgically correctable. It is therefore imperative that all children presenting with dilated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cardiomyopathy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have an ECG as part of their routine initial investigation.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764704"/>
            <a:ext cx="8064896" cy="4992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/>
              <a:t>Q waves represent the </a:t>
            </a:r>
            <a:r>
              <a:rPr lang="en-US" sz="3600" dirty="0" err="1"/>
              <a:t>depolarisation</a:t>
            </a:r>
            <a:r>
              <a:rPr lang="en-US" sz="3600" dirty="0"/>
              <a:t> of the </a:t>
            </a:r>
            <a:r>
              <a:rPr lang="en-US" sz="3600" dirty="0" err="1"/>
              <a:t>interventricular</a:t>
            </a:r>
            <a:r>
              <a:rPr lang="en-US" sz="3600" dirty="0"/>
              <a:t> septum. They are normally visible in lead I, II, III, </a:t>
            </a:r>
            <a:r>
              <a:rPr lang="en-US" sz="3600" dirty="0" err="1"/>
              <a:t>aVF</a:t>
            </a:r>
            <a:r>
              <a:rPr lang="en-US" sz="3600" dirty="0"/>
              <a:t>, V5, V6, but their duration should be less than 0.03 s, and they should be less than 5 mm deep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8914" name="AutoShape 2" descr="data:image/jpeg;base64,/9j/4AAQSkZJRgABAQAAAQABAAD/2wCEAAkGBxQTEhUUExQWFhUXGCEYGRgYGBweIBkcIB0cGxgcGx4YHSkgHh0lHB0dITEkJSkrLi8uGh8zODMsNygtLiwBCgoKDg0OGxAQGy8mICY3NDQsLDQsLDQ0LzQvNCw0NC8sLSwsLCwsLCwsNCwsLCwsLCwsLCwsLCwsLCwsLCwsLP/AABEIAKUBMAMBEQACEQEDEQH/xAAbAAACAwEBAQAAAAAAAAAAAAAABQMEBgIHAf/EAEUQAAEDAgQDBQQGBgoBBQAAAAECAxEABAUSITEGQVETImFxgTKRobEHFEJSwdEjM2JygvAVJCVTc5KissLhQxYXY4Px/8QAGgEBAAMBAQEAAAAAAAAAAAAAAAMEBQIBBv/EADsRAAEDAgMFBgYBBAEDBQAAAAEAAgMEERIhMQUTQVFxIjJhgbHwFJGhwdHhIxUzQvEkBlKCJTRyssL/2gAMAwEAAhEDEQA/APcaIiiIoiKIl2PYqm2aLh1OyR1O/uABPpXLnBouVxJIGNxFedXXG65lTpHMQY+A0jwM71muqpSewMlmfFvcck54e+kBK3A05KpGi0Akz0KUjXzAHlzqzFU3HbFlbp53SOwkFOb/AIjMhLaSFHkRmX4QhO3r7qhk2gCcMQLitRtPldxsFAizunvaTlB5vLJnn7CCE+kCvBHVS984Ry1P4XpdE3TP3805wbCQxmM5lLiSEhI00ACRt8TVuCAQtsCT4lQPfiKZVOuEURFERREURFERREURFERREURFERREURFERREURFERREURFERREURFERREURFERREURFERREUReV/TbjHZdggH7yiPcB8R86gmGKzVVqGbwhgXnmHYI/clCACXnCD+y0395fyArPfUsjJI7o+pWi3ZzWRi4z9P2vT8L4fNo2G2QAVe26swpXkACY6JA86zDK6d15ThbyViKOONtmq0jFk24UlstoJ3URKifEqJUef2R5VcbXtjbhhZl75rrcGQ3cSffyVO44hfcP6MvLP7MIH/ABP+n1qu/aMxObwPAZ/ZTCkYBmPmVqcGxoJbQl/tQoDVbg0kmYJSTGmkmNq1qbaEDwG4s/EWv9lQkhdiNh8loAZ2rQVdfaIiiIoiKIiiIoiKIiiIoiKIiiIoiKIiiIoiKIiiIoiKIiiIoiKIiiIoiKIiiIoiKIiiIoiKIvHvpgtgu+t52CPjJ/L4VSq3loy5KakYHVA6LW8K2QbZBA1VqT8APdXypeXuJV+pdd1kzubJLghUxzAMT5xvXYjJzCga8t0UDOCMp2bFdGAnUrs1DzxVxDATsAPIV5uANFGXk6rIXHBriLh68t3yh9a8wSrVtacoltyBmgmYM92BAq6alromwyt7IGvEeIUQaQcQK1OHXZaQFFCkpIlTZ1KD9qI6cwNDuPHqir3QO3Uhu3geX69F2+PHmNVoGnAoBSSCCJBHMcq+kVRdURFERREURFEXwqiiLhp5KhKVAg8wQflS69II1UlF4iiIoiKIiiIoi+E0RfaIiiIoi+E0RfaIiiIoiKIiiIoiKIiiIoiKIiiJRxFj7dojMvVR9lA3MbnwA61HJI1guVHLK2MXK8kx29cuXE3DggrKVJT9xHeSlPn3wT4mseom3rnW4L3Zsp+LueK9MwcfokfuisOIXK1J++VcfeShKlrISlIkk8gNzWnFHc2Crkqvg2LsXTfaW7iXETlJE6EbggwQfMVaMJZkQucV0wKK5MQ5JdcFNQPiXQKUYri6WyUJSXHPup5fvE6Dy1NSU+yJKjPRvNQy1bI8uKrYLjV02jKq1zIBMZXBIBJIEK3iY5V9JHSbtgZivZVPisRuWrQYVjzT5yglDg3bWIUOscleYJrlzC3VSska/RNa5XaKIiiLE43dYgpam22VgBRAWlaQCOX2Z26mqUrpySGt87hbNNHQtaHyPz5WP2yWVOC3b9wbdakhxKcxzrUoAHlPeE+VVDFK9+AnPqVrCqpYIRM0ZE2FgB+FzjOAuWBZKnAVKUVDLMJy5ddeevwrySEwYTdSUtYyuEgw8LZ6m9165ZO520K+8kH3ia2BmvjSLGymr1eIoiKIiiIoiwf0hXRQ+xHKFA8wQo8+mvyrPrHFr2lfQbHhbJDKDyt8x9rLctKlIPUA1oL59d0RFEWB48vyt3sB+yPImFE/5co9T4VnVby527HgvodkwiOM1DuFz8v36LVNsqYtCkqKlIaOs8wk7Vdtgj6BY1xNPe1sR06lJ+BL9TgeBJKc8pkkkA8pPKoKN5c035q9teBsUjAB/iL9VrKtrJRREURFERREURFERRFSxnEkW7K3V7JG33j9lI8SdK5c4NFyuXvDGlxXkeLureQ487qt0hEfdClBISnwANYUk5lmvwCygTI7eOUuNW/ckfZHyWg/hVWI6++BV+kyqGHxW8wMyyjyqjD3ls1HfK54otFO2dw2j2lNqjziR8q2aVwa8FVXi4VHhC+tGbC1IU00FMIJGgUVZRmKgNSc0yes1o7iWR5sCVCZGtGZTq2x+2WcqX2yTsCYnyzRNduppAMwuRKw6FTYo4UNkp9owlPmowD6TNRRwB8gafNdPeWtJCXsYWEjT1J3PUk9fzrZEgAsBkqO54ldIsd/P8q6Mi5EKWYvh5UAZIWnVKwYIPLWuwQ4WUbw5huFp+H8S7dkKPtg5Fjoob+8QR4EVSe3CbLQjeHtxBMq5XaKIuVLAiSBJgeJ6URYrBHc+K3B6Ap9xyj4CqURvUPK2qtuHZ8Q8b+/mo/pSZJSyqNiofI/hXFeOy1Tf9PutI8eCat8VW7LTYUomEhKsusEATpMmPDpU7qmNgzKos2bUTOOFvzyTzD8QbeR2jSgpPUcvA9DU7HteLtKpSwvhdgeLFVnceYSsI7QFR5D89q4M0YOG+akbSTuZjDTbmuOH8cTdJWUpKShWUg6+WopDMJQSF1V0jqZwa43uLqFniVsvLaV3cokKmQrXKRpsZrxs7S4t5Lp9DI2Jsgzvlb6+i+K4ttg52alFP7R9mekg/zFc/FRYsJK7Gy6kx7wNuPr8ln/AKTEAm2UIM5teo7hHprVavGbD1+y09gGwlHT7p2viVpllBVmcgAKKCkwdjOZQO9WX1LGC+vRZcGz5ZnYRlyvf8JxhmIIfbDjZlJ948D41Mx4e0OCqzQvheWPGYVqulEvMLzvYoZ1/S8+ggc+UCKyjnV+f2X1LTg2V5epK3+Pri2fJ/ulD3pIHxrRm/tu6FfPUgvURjxHqsv9G5jtumlVKDuHqtbb391nROMZ4qbYIGXOemYA+Gm/vippapkZsqVJsyWoFxkPNT4JxKzcnKmUr3yq3PWI0NdQ1DJdNVxV7Pmps36cwrf9LNdsGc3fMkCDBjfXau943Fg4qD4eTdb23Z0X2/xVtkpDhIzEJGhOp2mNpg+416+RrCAeK8ip3yglo0Fz5K7XahRREURFEXkfGeOqub36vENMLgD7y5IJPlEDzNZ1ZIbEBZVZIXuDOF1LdW+rCY3cn/KlSh8QKxmZAlS4bABfcXb/AEa/3fxArqHU9FYpv7zeq1nD4/Qo8qoQ95bVR3yo8SulrUWmyUgaLWN5icqTy31PpvMfV7NogW72TyCyKqcg4Gaqjh3DDTSSAgEFRVB5TqR46z762g8DIFVN0TmVzfYC2oQWk+mldtd4qJ0ZHBd4XaKRkQHFdmlQORWu20dD5aeG0RyMae1bNdxPd3eC2CUaVTutCyhZRqseM/CuidCuWjUKveNaVJG7NRyNyS3hOU3Nwn7JShUeMqE+4Aele1GoK5pdCFq6rq0uXHAkSdBQmyJMJcuA4pRCWUlQbERJ0CjzKgMw3gT61BFNvHOA0CkcywHispwIvNeuq/ZHxk1VozeR5W9thuCmiZ1+lgmX0oEhhsj759xSQfga7ru4Cotg2MzgeX3C4wHhlhVjnWgFa0FWfmN4g8q9hp4zELjMhc1m0qhtUQ12QNgOn5WY4cxJTDNxznKAOU6/z8KqQSmONxHgtfaFM2oqImnxv0FlrsBwJlVoXXEBxxaVKKlamddp8quRQM3d3C5Kxamul+JwMcQ0GwAUP0YJht794f8AKuaDuHqpdvG8zeiQcRWf9oqa2StYJjxgn461XmZeow8CtGkmLdnb3i0G32TbjvAWWbdC2kBBC8pj7QIJ18oqWshYxgLRZVNj1k0s5bI4kEfhLMeWo2NoSde+PTu6fCop77hhKsUAaK6Zo95qt9SDqEMMNZnN3Fka+ABOya5MYcBHG3PiVK2oMT3Tzvs3MNb+ua9H4bwr6swlsmVbqPjWnDHu2Bq+YrKj4iZ0nNNKlVZeaXYyYqZ0lwH3gEfOsvSr98l9OO3snLl6FbHjF8JtHJ+1CfeRVyqdaIrH2YwvqmDz+SxGCX5aYfWnX9Ikekkj00FUYZN3E4jmtutp99VRMP8A2lafgzDm1sF1aQtbiiVFQnnrvVuljaY8R1OqytpzvFQWNJAbYAeSQYpaJt8RQGhlGZKgOhO/pVVzBHUtwrTimdUbNeZDci+fSxCm4eKncQlRMIK4/wAyj+ddUxL5yTwv6qLaDWw0LWDV1voP9Kbj17+sNJnQBJI8cyo+BNe1ZO9YOnqudktBppTxs70C3Ft7Cf3R8q0l88paIiiIoi8j+kPCk2t0H0zDxznwUD3488wPvqhVR/VZVazC8EcfVW7e4S4toj7ij/tFYxbhaQpWPDwCusZ/VqHNWRH+ZYPyQaM7MbnK5Si87QtUweyZn7iCfcJqpRsxPa3mVozv1cp8Mw/KkTvuT1J1J9T86+5LgBhGgWWxnEq+GKjxKTCo3GBXQcQuS0FIMVxNi2cbDq8pckp7pIhMZiogQlIkamBU28FrKERZ3CzvH+NXVhcN3aVvKtsiUhpABbK8/wCkDo3BUgjKsbKTHgYCrDVvkvkrSoIOUpG+h1Ej3bR50AGFeEkOUV/egAylQ9B+BNSRsJKjlkACqcFFLiXX0kK7ReUQRohO0xtKio+RFcSvDnZLqBha3PitNUamWR4vxkocQ22YUO8TyA+0T5DQevhVKrfowLU2fSiQOe7TQdVf4eC3LZTpEF0EpH7OoRPid/UV1Sw4Irc81XqCxs9hmB7Kzn0e2T7dw4XG1JBSASpJAOXQQSPlUNEx7XOxBa22poZY2btwOZ+qbfSNaLct0BtClkL1CQSYgjYVLWtJjyF1V2JKyOoJebZcUywlhSLFKFAhQaIg+RqdjSIwPBUZ5A6pc8aX+688wHDjcMvoQR2ghYT94DcfMVmQR44nNGq+nrp9xVRyOHZsQT1TjCTiKmvqwbyo9nOpMEA7689ztrU0fxJbgtbxKpVP9ObJv8VzrYc/svnDIuba9UwRmC1d/QwRPtilMJI5Sw6e802i6nqKVswNiMgPseitY5hri8TQpKFZe73spjbWTEV0+NxqgbZKKCojbsx7CRflx4Jh9JQ/qqf8Uf7V13Xj+MdfyotgkCpN+R9Qk+L2naYfbdkFLKVQoJBVEg5pAGmoHvqGdpfAzBn/AKVuikEVdLvTa99ev4Rido5ZqYuUAiUpCwfvRqD4EfKvZg6EtlHQrmjfHWMfTP5ktPv3ZafCeKmH1pbTmCymYI0nmmetWo6mOQ4Rqsyp2bPA0veMuqe1YWestxXwuX1B1pSUrAgzpMbGRseX/wCVUqKbeHE02K1tn7SFO0xyC7Sl/wDQV4+ALl1PZCFbgzA0iB8fHnUXw8z8pXZe/BWPjqODtUzDiPPh9Sl3CuGfWLe4bEAnKUk8iDP/AF61HSx7yFzeas7TqdxVxSchn5qxguIXdqlTP1daxOndVAPOCBBFIZJohgw3XlXT0dUd+JQOf+tbppg+BPOXH1m57qgZSkdeXkKsRQOL97JrwCoVVZE2H4an7vE80lcQ9Y3a3A2VpJMGDBzajUc99Kr2fBKXBtwVoYoK6lYxzw1zftkqvEXbrIuHUFAUoJAPgCRvUVRvDaVwsp9nmnaTTxnFkblejYRchxltY5pHw0Na7TcAr5SRmB5byVyulwiiIoiz/HOB/W7VaAJcT30dZA2HmNPdXEjcTbKGoi3jCOPBeM4LiamnMqp7oIg6cxWVNFiCxg/d9oLW4dd/WH2gfZSe0PmRCB7pP8QrNrCIosPNb+ygZA6a2nqtvdozNLSNyhQ94IqvSSBkrXciFbkbdpCa2T4W2hadlJCh6619le+aqBTURRurA5616AuSVjuNuHf6QZyJWpl1ElDonQEZVpVG6FDcTyFSluWqjDs8wp8Hu27Zhi1cukZ0NBKl5gCY7uknSfwNUquXcgA3F+NlPC0yXLc1WxPF+zIFrdh1ayB2Sjn35pjUeZ0rP+NMRxA4h4i1vNXPh8bbEYfH9KF3Crp4RcupQ3zSidfMzt6x4VXqNtSvGFgw+q4ipYWG5u4+Oiv2luElKrRpSlI0CkiEKHNKlGAoHwn4VFQwVjZBIBlxvxU0j2uFnn9LWXl0G2ytWkCfWvoyQBcqixhe4NHFea2TCry4CTMOnMv9lkHbzWdPeazogZn4j7H7X0NQ9tLBhbqMh14ny9V6klIAAGw0rSXzi+0RFERREjtOFWG3+3RmCpJyz3dd9In41A2nY1+Maq9LtCeWEQvOX1yTyp1RRREURVsRsUPNltwSk/DoR41y9ge3CVJDM+J4ew2IVbBMEbtUqS3mOYySog7bbAVxFE2IWapaqrkqX436q9cMJWkoWApKhBB51IQCLFQMe5jg5psQkuHcJ27LvaozyDIBIIHwn3moI6aON2JqvVG0554928i3RPqsLPSviVhxduoNCV6EJ01E6jXw18wKinDiwhuqtUbo2zNMmiyWHXF03bG3RauyqRmUFQJ0MAp/GqMb5RHuww35rZqIqV9R8Q+UW1sNffktRwrhJt2cqvbUcyvwFXaeLdMwrIrqr4mYv4aDonNTKmiiIoi5cbChCgCOhE/OiA2X0CiL7REURFERRFgeOOBEu5ri3EOiSUE91e0kdDpMbGoJYsWYVaSjjldmbX1WZ4RIRv7U96d55mvlNoFxdcr6aOnbFCI4xkFrr7GghJykTGpJ7qfFR/n3wD5S0pw45Mm/U9AqL7k4W5lUuDOIchNq4CkElbCiIzJUSY7x01kjw0gRFfU0lRHKMIyI4KtPA6MYtR91rgpStBp/PWr9g3NVLl2S7LKUCVEnp/1XmIuOS9whouUuxKAgu3CsrY2QOvKY9onknavTK2MX+q43TpDn8li7j60h8XCUpTnTAQpIKQjkk+PORzJr5io2pikLr25Lcp6WMR4ePFNcEQW877wBddUAkJTqdICUD+dprPMr6mQNZmV1K1o7LTkNVpMOwguALuQCTqGplKOmbkpXnoOVfQUezmQDE7N3Pl0VCSbgzRPQK0lXWH44xIKV2IPdSCVn9ke16zp6GqVU+/8AGPNbOzILXmPQJ3whhXYtFaxDjsKUPuiO4j+EfEmrETMDVRrJ99JloNPz5qljHGjbRUlOUrSopKVZ5002CI8d6glrGMuBr78FcpdkSzAOOh45fn7LOPcZ3bqoZmYmENSfPvZvlVU1crsm+i1GbIpIxilPzd+Leq5RxHfs9n2xOUq2WhMqAiRtMa0+InYRj9F7/T6CYP3OoHAnLVemsOBSUqGxAI9a1l8mu6IiiIoiKIiiLLcWY45butJQogGCoQkgpkhW4mdtiKqVE5je0BatBRNqIpCdQDbwPD7rToVIB6iatrKXVERRFluL8dWycjSilcA+yDJJ0GoPIE+7rVOqnLOy3Va2zKJkxxyDs9be+CcWl04LbtHQAsNlRHkJ16VZBIZd2vFZ7mNMpazS9gqnDONKuO0CssoUQCkQCnkYJNR08pkBJ5qxXUop3tA4gHonlTqiiiIoiKIiiIoiKIiiIoiKIsLj/DqXXiq2Eq3Vl9kE76yBrM5fPaapzUTHHeWueXAq3HVODcF/NZq2w11akIX3FZ/ZO6I1KlIOoMDSRG0b1g1T3h53gPp5DwWix0bGEsWoxHBmXWw2rcbKJlU8yes1mtqXMdiaoGuI1FwVXsHb22GVJS+gbZpkfxTPvmtiLbpt2xdRmlhd3TZXkYteL2YaQeSlFSo9NPnU/wDWwdGfX9KM0jB/n9P2umMHWtYcuXC6oeymISnyTt/O9V5amSfv5DkvQWM7gz58UwvbgISSrYfyAOpJ0A61SlJkcGMFyV4wKxg2Gwe2dH6UjQf3aT9kePU/hX0tDRNpmW48SoJZcWQ0TVxYAJOwEnyq6oUmex+ET2TgWpGZtJAOaemUnUTJB5TVZ9VGy+I2t9enNTiEkgX6+CzHDuHquLgl1JCUHM4FD7Q/VtkHcfb9E1BTfynecPfotOrnbHCI4z/rifPT5r0KtBYqrmybzZuzRmOs5RPvivMIvddY3WtfJZXDHM2KvEckke6B8waqRm9S7otaoGHZ0Y5kn1Vf6T06MHoVf8ai2ho0qz/0+e08eAWrw59KWWcykplCQJIE6Daavg5BYT2kvNgr9dKNfCYoigs71t0EtrCgDBg7HpXLXNdoV2+N8Zs8EdUM3za1qQlYKk+0ByoHNJsCjontaHEGx0KkS+kqKQpJUNxIkele3XOE2usP9JLX6RhXUKHuKT+NZ20NWnr9l9FsA9mUdPutaxftpabLi0IlI9pQHLlJrQL2t1NlgMie82YCegV5CgQCCCDqCOddKNfaIvNMXV2uIlJ27UJ08AlP4VlP7VVbx+y+ohAj2YXDiD6lb7GjFu9/hL/2mtGU2jd0K+epheZg8R6rLfRx/wCX0qpQdw9Vq7d/us6LV3mJNNfrHEp8zVx0jW942WRHDJJ3Gk+SltrpDgzNrSsdUkH5V01wcLgrl7HMNnAg+KlmvVwgmiL7REURZ9i9XbPFl4ksqMtOn7M7oUfA7E9RUZkDXAO46fj8KbAHtxN1Go+60FSKFFES6+UpxXZIMAfrFdAdgPE/z0r0IrltbpbSEpEAfzJ6mvLokPE6wFoAUhKyhUE+JSkbannpWVtVjpI2saL3KtUtgSTokDWFLXrmuV/uNhA9O0isxmypT/gPMq46qaOXvorRw59rUB6P20oVt/hKJ+FRybHn1DR5H8rwVMbsjb31VqyvidFaHbT8enrWY5skLsLxZHMBF26JmldWWyXCrlq4wxntXSs+w0YT4rjU/wAIMeZPStvZNN2d87U6KOZ1hhCfVtqsq2IvoQ2ouGEwQfHTYeJrwkAXK6a0uNgsLa3zraUOFhbrcAoLbg7vdCCFJUoQZk6SO94V8w5j2lpvz1v9LZrUfGC4tvY8Vq8CRmU49BGcJTEg+zM6jfVUelbGzWuERJFrlZ8x0HJOK0FCiiLAcIOZr91RMyCfeSr8az6U3leVv7TbgpIW+8gFf+kowy2Ynvke9Jj411X9wLjYWczh4fcJTZcOOXFqXVOmSMyUkaGBzPkKibTOljxOdqrMm0YqWo3cbBYZE8fFfeE+IFtsOpWolKIy8yJ3Any0nmaUtQWxuxcE2pQNfUM3Yzde/lbP65q7h+FOvo+tLeUkwVISNQAJ3mpGRPeN45xHgq0tTDC/4dkYIGRJ1P4Un0amUPE/eT+Ne0HcPVNugCZoHJI8XccRerQhRzFWUK8CQQPeY8qryF7Zy1pzKv07Yn0TZJBk3O3iMvfirHE+BuW6UP8AalSiqCQIymCRGXwFKmAxgSB2a52bWsqCYCwAWy4+qOJb1TttaOL1V3wT493X4V1VPxRMcVzsyIR1U0bdB6KjiDivq6c7pWtZnJAOUeJOs9AOVRTXwDE65PBWKQM37sDLNbliuc/st1wbauN2yQ5IJ1APIcq0qZpbEA5fO7QkZJUuczRPKnVJeaOj+01T/e/lWWP/AHZ98F9M432SLcv/ANLa8Vri0d8Ux7yBV6oNonLEoG4qlg8fTNZDha+DDb6jp30pn3z6wDVOleI43E81sbThM08bRyTDCsH+uoU88tYSonIlJAAH4+up613HDv243k56DkoJ6z4KTdQtGWpIzJSu2aXY3yUBRKSQD+0k9R1qBjTBOGg5FXJ5GV1CZCLFv2/SuYZdKdxEECCnMFEcxmV18IHpUsTy+oJ5X9VWqYRDQAHiRb5KxxzcEPMp/dWDzEKVt8PcK9q3fyMHiFxsyIGCR3gR9AtkwqUpJ3IHyrQWGu6IqmJ2KXkFJ33SY9k8j4jkRzBIriSNsjS1y6Y8tNwk2HYgtmW1gqCDBA1U3zEc1oPLmBprGmcytMEm5qPJ3Pr4qw6IPGJq0Fu+laQpCgpJ2IrTBvmFWIIyKooJZcXKVKQs5gQCqDsQQNh0rpeK6w9m2CgPER8DrXiKQpHSiL7REURLsVwtLozDRwDuq/BXVPgfMQar1NLHUMwPH6UkcpYckmsLnMifD+fUbV8S5joXujPBX3C+an4cxJH1VrJ33FgkpB+0SSsqP2QFHX5GvuadoEbQNFSqARIQVxZXl2tTpWppCA4Ujuknu6GBI33kz6VBU1W6dawA5k/bUrxjWkcVQxNfay00S88sZc6jogHQkAd1AidQJ33rOFVLVPwxDLiT+PZVyNois9+VuHNNrXh8h1DiyghAGiElOZQESRPI6+6tfctLg4jMKJ9XeMsA143/AEnwFTKmvtEUN4f0a/3T8q8doumC7gCvPvo7dBuV6alAjwgQfOazaA9p3kvpNusIij6n6px9JQ/QN/v/AIGpq/8AtjqqmwT/AMg9PwmWB6Yen/CV+NTxZRDoqFTY1Tv/AJfded2lupTDygJCSkny6/GsqNhMDiPBfUzyBtZE0ngbef8ApaLDOK0ptQyG1F2CkQJBmYPXnt8atMrBgDQM1mT7IeJzKXAMve644JxQMvLZWgpK1QB91QJEGfOuaOXC4xkLra9MZI21DDcAZ+PiF84hROJpgako+VeyD/lhKc/+lO8/UJz9Ix/qyP8AFH+1dSV/9sdfyquwhepPT7hIMetimwtTpuf9Qn8KhqhaBnvgruzX4q6bz9V8Yi1faccQlTbiAqSJiRqRPMV7cQyhxGRHyXFjWU742HtNJy5i/H3qvRGLpC4yqSZGYQeXXyrSBB0XzrmluRCmr1crC8X4S6m4Fy0kqmCYEwUiNhygCs6pie2QSsF19Bs2qifTmmmNuXn+1FiGMPXyOxQyU6gkiSBG86bT8udePlfUDAG25rqGmhoX75zw7kPZS3CbRTtrcBMlQKVwNzB1+BJqGFhfA8BWquZsVbE46WI+accKcStMsdm7IKSYgTIP41PTVTGx4XZWVLaOzZpJjJGLgri1aVe3nbBJDaSNT0G3rRgM028tkF5M8UlIYL3c7XwVPCLtNteuF3ugFU6T1jbzqOF4hmcHqxVwuqqSMxZqDifEkvPdoicggAnwn5zXFRKHvDxoFNs+mMURjf3jfL5BekWLgU2gjYpEe6tcG4uvlHAgkFT16vEURLMasCsZ24DqNv2hzSfA/A1UraRtTHhOvBTQyYDnolFioL77auycOhMaKI0IWk6Eg6dehrCpKmWB+6JseR0P4VmRo45hNrXFSCEPgIWdAoewo+B5HwPpNfQRVLXnCcncj9uaqOjyu3MJpVhRooiXYvcuJKENlKSqSVKEwBEwOZJI+NVqqo3LMXkpI2B2qovPvpAHbIVmITOSFCSASCFRoJO3KoIKwveG3aehP4XTmttcAqTEsLUppaWXltrUkjMVFQk8yDt5iPwq+4XBCjY7C4Ei9l523hmJMhTSGnYOndLZT4lKlGUgzPKsWTZpc+5APit81dFJ23XB5LY8BcOqtGVdpHauEFQBkIAEJQDzjWT1Na8UYjbZZFXUmokxW8AouI0KCyUyUuHQCYz+yRoJJMSB1zTVGs2d8TK118hqvIJxGDzWow3D0MoyoHmTuT1J/kVeiiZE3CwWChfI55u5W6kXCKIiiL4RRFVtcMZbUVNtpSo7kCuGsa03AUsk8kgAe4kDRSXlm26nK4hKxMwROteuY1ws4XXkUr4nYmGxXaWEhOQABMRA6V0uLm91lcD4Zet3yQtJZMgg7qHIEdfWqcFM6J5IPZWvW7RjqYQC3tjj6/NaO2w1lsyhtCT1CRVprGt0Cy3zSP77iepXH9Ds9t22Qdp1/GNp8a83bcWO2a6NRKY90T2eSkXhzRcDpQkuDZUa+Fe4G4sVs1yJpAzdgnDyVXiTCfrLJbmCCFJPKRI19Cajni3rMKnoqo00wktfmqWBYEpLPZXWRxIVKBuE6eIriKAhmGTNTVVYHTmWC7b6+Kv4xg7dw12Z7seyR9k8vTwqSWJsjcJVelqn08mNv+1ncB4TdYuA4VpypnVMyfQiqtPSOjkxErTrtqx1EG7a0graVfWGlvEN6WWFLTOkCREiTEiRG8fGopn4GFys0kImmDDxWfsuKx9VV2rgL0EJASZ2gE6RvVZlW3dXce0tGXZb/icLG9jmrnAmHltkrUIKzp5CpKOMsjz4qvtWcSz9k5DJNl4JblRUWUEkyTlqUwxk3LRdVRVzhuAPNuqvIQAIAAHQVKq6pX+DMPGXGwT12PvFRviY/vC6niqZohZjiFDe8PsONhvJlSDIyQDPurx8DHtwkZLqKsmjkMgOZ55q/Z2qWkBCPZTtrNSAACwUDnFzi46lTV6uUURFESPGbDKS82N/1iRuei0gfaHMcx4gVmbRoBUNxN7w+qswy27JUdvcpcTkchSVDQ7gismnrAf4agaaHiFI+MtOJinZuDbwlZKmfsrJkt+Cid09DqRttqNyKZzCGSG99Hc+vioS0PzbryTmrqgSriFnuJc/u1SY+6e6r3Tm/hqnXw76BzeOo8lNA6zuqz0O5xAJKT2kFQ1ShQKgmBJUUnQQPOsPY0IM+IHT7q1UEYFqG7pJQFnupOoJ0mdor6khZ64xDEEMtlxwwn4k8gB1qOSRrBdylhhfK7CzVYVXH7peENo7PNEa5onrtPpWaNoOL8hkt/8AokYjN3HF9FvLCxQP0mXvqJVJ3GYk6SdNDyrVuvmyLFX6IiiKC4uko9o8pgAkx5AV4SBqumsLjYJBe8asonKhxXoEj/UZ+FVX1kbeZ9+K04tkTycQPP8AAKXI+kJMmWTHKFD46VF/UG/9qtn/AKffYWePkVq8IxBL7SXUggKGx5HmKuxvD2hw4rFqIHQSujdwVyu1CiiIoiKIiiKli+IBhsuETHKYnQneN9KjlkwNxKengM0gYF3hd8l5pLiRAUNjy6iumPD2hw4riaIxSFjtQrVdKNFEVe+ug2nMdTIAExJOwrlzg0XXccZe6wVDh7HU3SVEIKSkxrqPeKignEzbgKzW0bqV4Y43uLqUYs0p425BkgnUDKqDBA1ncEajlXe8aX4OKjNO9sQm4Xt481InB7cGQw0D1yJ/KghjBuGj5Lx1VM4YS8kdSrwFSKBFERRFUxO/DKCtQUQPuxOxJOpHIVxI8MbiKlhhdK/A1Q3WMIQyl6FKQoA90CQD1kjavHStazHwXcdM98m60K5fxttJaBCodjKoARrsDrPwrwytBA5o2me5riP8dRxUl1iyG3UNKCpWYCoGWeh1mfSvXSta4NPFeMp3vjc8cNVfqRQIoiKIkeJYSQStoSDqpvaTuVIPJXUbHwOtZlfs5tQMTcnevVWYprZOVa0vwUlKtRsZEFJ6LB2PnWI2WSC8M4y96KZ0YPaarGH3JbWGCTkWP0St8pjVBnoNRPIEcq3KGr3n8bjmNDzH5HFQSMuMY81EcSfSVMutIWqCAQvIHE7SAQfUA6T5VZlqN0e2Mua8EbTm0/pUbEK7VhKjCgSkkHeG9dfOJNYuy7fFvLdM/VWJx/HdP7bDmmzKUAHrudd9TrrX0lyqC894/wAVK3y1Pdb0jxIBJ/CsWtlLnlvJfVbHpgyLecSqHB2CKuXwdQ2gytXhyAnmdvfXlHAXuudApdqVYhiwDvFexAVtL5BFERREnxnhxq5UFLKwQI7pAkTOsg1BLTslN3K7S18tMCGWz5hZPiXAGGF26W0+0vvSqSRKY05bn3VTmgjY5gA1K16PaFRNHK57tG5Zcc074owZhu0eLbSEmE6ga+2n8qsVETGxOwhUaCqmkq2Y3E58/Ar79Hh/qx8Fn5ClEf4gvNsi1UegWoq2spFERREURFEWf45QTaKPRST8Y/Gq1YP4StHZJtVt8/QrjgJc2oHMKPz0pRn+Ee+K92sLVb/L0C0dWVmooix30h3cJbQDvmV8Mo+ZqhXvs0BbmxIg6Rzjwt7+ic8KWobtm9ACoZiRznafSrUDQ2MBZtbIZJ3uPNZizV/aiv31D4k1TiP/ACj5rVqGj+mt8lv60VgIoiKIiiLPcdNTak/dUlX/AB/5VVrBeIrS2S61SBzukN21OGNmYyrnzmU/jVeUXpQeSvQOw7ReOd/yl+ItHs7RU7oIjyWT/wAqjlH9tynpyLzt8T9QmfGLUXLKvvJHwP8A3UtSLTMKq7PdeklaeF/RbytFYSKIiiIoio3+FodOYylY0C06HyPJQ8CCKimgjmGF4uu2SObokmJYU8lpYGVaU95JScqkkahQCtNCOtZJ2Y6F4kidkM7FWBUNObgkeMcYi4Qu3aal0AgLXEJWBBUnnI1q3PVsLNMjzWOa6zrRg3TDge6adb7Ukl9sZHQokls/aiSYSoiZHrtU9NBCxuKIWurjKgzMBJWr7URIM+WtWV6sXj+BsXD4IKu0WQk5NUgxoVnYGBsNdOVVpaJkjsRWnS7VlgZgABC1+C4Wi2aDaBtufvHmT/OlTMYGNwtVGaZ8zy95zKv12okURFERRFhuMHZvGU9MvzJ/EVQnN52BblA21FM7mFpeJ2wq0eB+4T7tR8qs1H9p3RZ1CbVMfULEcO3twUqZthIkkqkDfQGVbbVQgkkLcEY04rer4KcSCaoNr2y6dEz4b4keD/1e5lRJygkAFJHWNxUtPUP3m7k1VSv2fBuPiKfTl/vNXr7HX3HC1aJBIEqJjQeZMTt5TUr5pC7DEL21VaKjhZGJKlxF9ANVSwrEHjiORwkHLlWiZEhM6Rp41HFI8zlruWinqaaFlCHszucjbNTcZ4g4y80pJIAAUDJ1gnMCnbYivaqV0bmngudmUzJ4ntIufdiqd3jF66127YKEJ1JBTB8kkSR5zXD5Z3NxsFh5KaKloo5dzI67tOOvUFTKxw3Vg+FgBacsxsRmTrXu+31O4nULn4P4SujDdDp9cktwLEnUsrQ2k5EgqUsKCY16n0gCJ13qKCV+7wtGQ43VmtpYTPjkdm61ha/ADgm/AuLvOqWhxRWkCQVbj18anopXvuHZ2VPbNLFCWlgsTqFsqvLEWC+kf9Y1+6fnWZtHVvmvo9g6P8vuthgohhv90VpDRfPPN3ErC4S5OIZid1qM+qvyrMgN6knqvoqsW2e0dPRO8SxNx9zsLfciSSSAkcpy6kxqfTQ1YkkdI7BH5nkqEMEcDN7P0A5/PKyTvXN5ZODOoqST1zJV1gnUH3GqznzwOBcbhaLIaOtYRGLOHkfwU24g4kUlLZZXlUoJVEAyFTI1HKPCrNRUFtsPgs+ioRJi3gyFx0ITfHMRLdt2gOUkaEAGCUkjfTeBqKmqJMDCVUooRNMGnNKb67W/hilK1VCZIG8KSZgeFQyEvpr8bK1A1sW0MIyAJUV/blOFpEH7KjptrXkrD8NbwC6ppAdoFxPE/dVMUsjlsUQdZ5bSQa8ljN4wu6eYYah1/eav8VW2a6tU6wdJA8RXc7SZWKGjkDaWbPktdVtZahubtDYlxaUDqpQHzoio/wDqG2/vk/H8q6wnkvLhWbbEmXICHUKJ5BQJ90zXK6IIzVui8XwiiLy3ivDks3UobWEqnMrs1ZQRHekch1rIqocLrDTh15BZ09MTJiY024pRjdhcWq27hKuyWsSlwKHfEAlK0mM2h5ipIxJTgE6Hgoi2aF2Jov6+YW44TunrpjtnWrZasxTpzgAghUKGs7Rp1rQilD23GS0YZN425CcW9k6VJzIQ2lKgrRRUTAOgAAA33+FSkhSWTquV6qdxijKJzutpjkVCfdM17YopLO+bdEtrSsfskH3xXiKxREURec427mxEAnZwJ8hlTFZj3Xqh74L6SFhbsxx5j7lbbiAf1Z7/AA1fKr8vcPRYdIbTs6hZr6NUjK8ecj8aqbP7h6rV2+f5mjw+6UYuf7QcI3BJ/wBOlROzqjb3krUeWzADxt/9ky4Bvm0drnWlJMHvGJ3613QvaGkE5qvtqGQvaWtNrWVe3xBr+ky5mGVRIk7TGUelcskZ8STfVSzU8v8ATg22Yz8le+khAKGVftEehFd7Q7oUWwDaR48E3sNMP/8ApV8jVoZQ+X2WWe1Vf+X3WQwJom0uzBjKOXQg/LWs+nH/AB3n3ot3aD/+dCOn1KX28hoSVBtS4VHlpvuQJqJtxEL92+asy2NS6wGMNBF/Nel4FZNNNDsdUqGbNzV5mteJjGtszRfK1EsskhMuvomNSKBY/wCkSzJQ24BoklKvCYj4g+8VQr2EtDhwW5sOYNkcw8dPJS4XxOym2SCqHEpIy67gaaxsa7ZVx4Lk5qCbZkwmIDcr6+Cy3D+ZVykHcpUPOQTJ99U6W5lz5H6rY2lhFL2cxcfTL7JvwDcAPOJUe8pIiecb1LQOs5zTqqe2YyY2PboL/Wyt8f3KVJbbSQVZpge731JXOuAwaqDY7C1zpXZADVI8XYKHWEq5NI+ZNQytwzMB8Fcp346WVzdSXfVabj24AZSiRJVMeQMfGrFc4COyz9kMcZsQ4D8Lrha9S3ZBa5gKOwn5eANdwSBsAcVFWwufWOY3Un1sm7uLNBoOzKCNwJ+FTOkaG4uCqNp5HSbsDNcu42ynsyVaL9kwY12k8tj7qGVotc66L1tNI7FYd3Vd3eKNNrShZgq0BjT37CvXSNaQ08VyyB72F7RkNVJiN0W0EgZlEhKR1UdB5DmT0BqQBRLNG0CVlbig67MEqBG8REjYdEwPPU17itovLKZ6CDCETmIBPgYzROoOh391MZTCEpxbBmnkHvNtOjVCwfZgkBRA3SSAMvOa5d2uqmilwZHMcQubO+uQwXm1qC7clL7B7wUBupE6wQMwg6iRvrXD3OIy1CljZGHgO7p0PJX8N49Qp0MutqSpQlK0d5KhEyB7W2sAExUcM4kJbxUlTQuhbjBuEs4k43tHkpDfaLyqVKuzUI7i0x3gD7RHLlVese1wwA9oEH5FSU1FMRitkU44uxBktML7RuVZi2qRr3CCAfElNdV1nxBozuR6qvTsIebjRXU3llh1vopCG06wjUk8yAmTJ/KrmTR4KsyMk4WjVZvFONXnShDGVhKsylOLGZSWkCVricoOoAEGoIqhshOHQK/LQmEds3J4BWOH8HduiLm6cd7NQ/RMlZ1TyW6BoSd42GlWBrdVXkNGBvmVq2sPbSIShIHgK6xFQWC5dwxpWpQJ5KGhHkRrXmIpZCXlskZyVtkxmMSifvdU+O459aL1M68RZ694TbcuO3zqBkKKYGpEc+W1VnUrTJvFos2lI2nNPYW0v1Tu8tw4hSDoFApMeNWHC4sqDHljg4cEv4fwNNqlSUqKsxkk6bbfOooYRE3CFZrKt1VJjcLLL41aus3/AGyWytKiFaDfYEabHSqkjXx1GNouCtankhnoTC91iP8AaaK4JYUvPK0pOuTTTwnWpTQxF18+iqN21UtjwZdbZrrFeDW3Oz7M9nlEHScw6n9rxr2WjY+1srLym2tNEHYu1fnz/CvYtw8l9ptvOUhvYwDOkVJNAJWhp4KvSVr6d5eBe6vKsoYLKf7soHuiTUpbduFVmyESB/jdY7hW3dHbWrjakpcSQVQe6cseRrPpWPAdE4ZHitzaMsTnMqY3AkWy6Zp+xwu2m3UwVFWY5sxGyuREVabTNEe7WdJtCR1QJ7WI4eCyiPr1qoNJzgBUiBIPkY2PSqIFREcA0Wy80FS0yute3Ox/a9GaJKQSIMajxrWXy6+PpSUnMAUxqCJ08qL0Eg3CymEMWj7ywLcAphQIUSkjTkDHpFUomwyONm6LWqX1cEbcUhz4cVWw9sOYmtSIyo6bQEhPLrHxrmMYqlzhoFJOd3s9jDqT9yfwmmKcHtOuFaVFsnUgAET1HSpJaNj3YgbFQU+1ZImYCAQrGFcMMskK1WsbFXLyFSRUzI8xrzUFRXyzjCchyC7x/h9FzBJKVp0BHMdCPOk9O2UZpR1z6YnCLg8EsZ4KQEKzOFSykhJjQE7GKhbRNANzcqy/a0jnCwAAN7c18s+EldgWnHI7+YZPIgzMTM/CvW0n8W7ceKSbSHxG+Y3hbNMbzhpC2W2QtSQgzPWRrI2qSSnD2Bl7AKtBXPildLYElRPcJtqU2c6glAAy9YJM+Ezyo6maXNdfResr3tjcyw7XHqp77hxDr4dUpUCO7y08eVeugDpA8nRcx1jmQGEDXiusduMrjM7SpXqAAP8AcatNF1SJsrrSkq7wg+NcEWXqS3Ck9pyKhlKio91OpOqUxtpqT0oiaWLmdMlInTYaagKA5zExPhRFmuMLlVq+w+1lBclhYUJSoAZ0SARtChPietV53mOzloUUQnDmO4ZhYG5dWwpDmUQ0vO2ps5kpAUVBB0CgI7uo2rODv5MbVtYA6ExO1snH0gXFuXWXLbKXVozuBJ0UiBkzRpn6HePCrVbuy0X1VHZTZg8gd0eqyDDxdUpI70nu5tQ2mBOnLvTpzNUnghrbnILWZbE4tGZ/Cf4dZNIw1xtBSq6uH9pEhDbidVx7KIQT/EIq9vW7gZrHMThWE2yC5VhaS/bpW4pfaOBC+SMhMlAR90kDeSYqtSyAyYW6eqs1IfuXPOo+i9nrXXziKIiiKF0SQk6gggjwr3gi+4O4VMNkz7Ma840n139a8KK5REURFERREURFERREURFERREURFERRFmVcFtSShx1APIEflNUzRNvdpIWqNrSYQHtBtxITXB8Hbt0kImTuTuasRxNjFmqjUVMk7sTymNSKBFERREURFERREURFEWI4sxJS1IUzlhtRQsOJMLCoEAjUGRv8DURnw6cFcjpCe9xFxn5+iXs3QAOVTrRjl3hIMKiNYBG5FS/FNI7QXBoZL2b6ga5jXwXacXdTOa4lMbFBVpBUTGs6dPKvN/Fey8+DnAvb3e3z8FFY8YoToXsoPeOW0dAB00Hcknx8Kb+HmvRRTnRqT8bcSNvpaSh1xzK5nJ7FaQISoaSmTM1Tq5GSR2bb5rV2bTSQyF0gPyWdTfndPaf5T+NZIYRxHzW9ia4d0/JQF0iYQROv2Rr6V3hvqV7iIGTVFapcaUoqbUO0OYEcxtpMSJmpp47tbwy4qpBIC59s8+CvIvwJ1KZ3lJE+emtVjG7grOKO+aHMTAKVpWjMhQWBPMcqkgD2PBsVDO2N7C2+q9gwriNt9tLiMpChsHEaHmDJBkVvNLXC4K+OkifG7CQrpv/AAA81o/A11lzUdjyVW84gYb/AFlwyjwzhSj5Aan0BrkvaNSpGQSP7rSsfxLx7CFotEKJUCC64CD/AAJOpPQmB51VkrGggNzWpBsh7gXy5AL0iyTDaABACQI6aCrax1NREURFERREURFERREURFERREURFERREURFERREURFERREURFERREURYS6tO0UsqI1UAYTE96ZMHeBHrVZ0WIm/h6rTjqd01oaDlfjpcWyyyF81XfwkBCSFEaqER4k9fGK4dTi3z+6mjrnF5JHL6Afi6YI4eSp1Ke0UJamRE6kHeuzTgnXgoG17ms0Gt/DTkpV8CoP/AJ3Pcn8qjNCw8SuhtaQf4j35qH/27a5vOH0T+VefARcbrv8ArU/AD5KZj6PbYe0p1f8AEB/tFdiihHBRO2tVH/K3kE2seF7RoyhhE9Vd4+9cxU7YmN7oVSSqmk77ifNX7vD2nU5XG0LT0KQY8uldloIsVE17mG7TYrPXfAVsr2M7fkqR7lTVR9DC7hZaMW16lmpv1CTXHAoSCQ8CACe80Dt45qiNCBo5WW7XLz2mfX/az11bobBUWmV+bQ/Oo9yWcb+X7U7KkS8CPP8ASsWNsh4J/QWyc3/wJMcuZqVkZdxHy/ahkqGxutYn/wAv0tCxwICf1wSOjbKUfImpPhL95xUP9VLe6weZJTfDOCrVlQWUlxY2LhkT1y+zPpUsdNHHmAq0+0aiYYXOy5BaSp1RRREURFERREURFERREURFERREURFERREURFERREURFERREURFERREUR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8916" name="AutoShape 4" descr="data:image/jpeg;base64,/9j/4AAQSkZJRgABAQAAAQABAAD/2wCEAAkGBxQTEhUUExQWFhUXGCEYGRgYGBweIBkcIB0cGxgcGx4YHSkgHh0lHB0dITEkJSkrLi8uGh8zODMsNygtLiwBCgoKDg0OGxAQGy8mICY3NDQsLDQsLDQ0LzQvNCw0NC8sLSwsLCwsLCwsNCwsLCwsLCwsLCwsLCwsLCwsLCwsLP/AABEIAKUBMAMBEQACEQEDEQH/xAAbAAACAwEBAQAAAAAAAAAAAAAABQMEBgIHAf/EAEUQAAEDAgQDBQQGBgoBBQAAAAECAxEABAUSITEGQVETImFxgTKRobEHFEJSwdEjM2JygvAVJCVTc5KissLhQxYXY4Px/8QAGgEBAAMBAQEAAAAAAAAAAAAAAAMEBQIBBv/EADsRAAEDAgMFBgYBBAEDBQAAAAEAAgMEERIhMQUTQVFxIjJhgbHwFJGhwdHhIxUzQvEkBlKCJTRyssL/2gAMAwEAAhEDEQA/APcaIiiIoiKIl2PYqm2aLh1OyR1O/uABPpXLnBouVxJIGNxFedXXG65lTpHMQY+A0jwM71muqpSewMlmfFvcck54e+kBK3A05KpGi0Akz0KUjXzAHlzqzFU3HbFlbp53SOwkFOb/AIjMhLaSFHkRmX4QhO3r7qhk2gCcMQLitRtPldxsFAizunvaTlB5vLJnn7CCE+kCvBHVS984Ry1P4XpdE3TP3805wbCQxmM5lLiSEhI00ACRt8TVuCAQtsCT4lQPfiKZVOuEURFERREURFERREURFERREURFERREURFERREURFERREURFERREURFERREURFERREURFERREUReV/TbjHZdggH7yiPcB8R86gmGKzVVqGbwhgXnmHYI/clCACXnCD+y0395fyArPfUsjJI7o+pWi3ZzWRi4z9P2vT8L4fNo2G2QAVe26swpXkACY6JA86zDK6d15ThbyViKOONtmq0jFk24UlstoJ3URKifEqJUef2R5VcbXtjbhhZl75rrcGQ3cSffyVO44hfcP6MvLP7MIH/ABP+n1qu/aMxObwPAZ/ZTCkYBmPmVqcGxoJbQl/tQoDVbg0kmYJSTGmkmNq1qbaEDwG4s/EWv9lQkhdiNh8loAZ2rQVdfaIiiIoiKIiiIoiKIiiIoiKIiiIoiKIiiIoiKIiiIoiKIiiIoiKIiiIoiKIiiIoiKIiiIoiKIvHvpgtgu+t52CPjJ/L4VSq3loy5KakYHVA6LW8K2QbZBA1VqT8APdXypeXuJV+pdd1kzubJLghUxzAMT5xvXYjJzCga8t0UDOCMp2bFdGAnUrs1DzxVxDATsAPIV5uANFGXk6rIXHBriLh68t3yh9a8wSrVtacoltyBmgmYM92BAq6alromwyt7IGvEeIUQaQcQK1OHXZaQFFCkpIlTZ1KD9qI6cwNDuPHqir3QO3Uhu3geX69F2+PHmNVoGnAoBSSCCJBHMcq+kVRdURFERREURFEXwqiiLhp5KhKVAg8wQflS69II1UlF4iiIoiKIiiIoi+E0RfaIiiIoi+E0RfaIiiIoiKIiiIoiKIiiIoiKIiiJRxFj7dojMvVR9lA3MbnwA61HJI1guVHLK2MXK8kx29cuXE3DggrKVJT9xHeSlPn3wT4mseom3rnW4L3Zsp+LueK9MwcfokfuisOIXK1J++VcfeShKlrISlIkk8gNzWnFHc2Crkqvg2LsXTfaW7iXETlJE6EbggwQfMVaMJZkQucV0wKK5MQ5JdcFNQPiXQKUYri6WyUJSXHPup5fvE6Dy1NSU+yJKjPRvNQy1bI8uKrYLjV02jKq1zIBMZXBIBJIEK3iY5V9JHSbtgZivZVPisRuWrQYVjzT5yglDg3bWIUOscleYJrlzC3VSska/RNa5XaKIiiLE43dYgpam22VgBRAWlaQCOX2Z26mqUrpySGt87hbNNHQtaHyPz5WP2yWVOC3b9wbdakhxKcxzrUoAHlPeE+VVDFK9+AnPqVrCqpYIRM0ZE2FgB+FzjOAuWBZKnAVKUVDLMJy5ddeevwrySEwYTdSUtYyuEgw8LZ6m9165ZO520K+8kH3ia2BmvjSLGymr1eIoiKIiiIoiwf0hXRQ+xHKFA8wQo8+mvyrPrHFr2lfQbHhbJDKDyt8x9rLctKlIPUA1oL59d0RFEWB48vyt3sB+yPImFE/5co9T4VnVby527HgvodkwiOM1DuFz8v36LVNsqYtCkqKlIaOs8wk7Vdtgj6BY1xNPe1sR06lJ+BL9TgeBJKc8pkkkA8pPKoKN5c035q9teBsUjAB/iL9VrKtrJRREURFERREURFERRFSxnEkW7K3V7JG33j9lI8SdK5c4NFyuXvDGlxXkeLureQ487qt0hEfdClBISnwANYUk5lmvwCygTI7eOUuNW/ckfZHyWg/hVWI6++BV+kyqGHxW8wMyyjyqjD3ls1HfK54otFO2dw2j2lNqjziR8q2aVwa8FVXi4VHhC+tGbC1IU00FMIJGgUVZRmKgNSc0yes1o7iWR5sCVCZGtGZTq2x+2WcqX2yTsCYnyzRNduppAMwuRKw6FTYo4UNkp9owlPmowD6TNRRwB8gafNdPeWtJCXsYWEjT1J3PUk9fzrZEgAsBkqO54ldIsd/P8q6Mi5EKWYvh5UAZIWnVKwYIPLWuwQ4WUbw5huFp+H8S7dkKPtg5Fjoob+8QR4EVSe3CbLQjeHtxBMq5XaKIuVLAiSBJgeJ6URYrBHc+K3B6Ap9xyj4CqURvUPK2qtuHZ8Q8b+/mo/pSZJSyqNiofI/hXFeOy1Tf9PutI8eCat8VW7LTYUomEhKsusEATpMmPDpU7qmNgzKos2bUTOOFvzyTzD8QbeR2jSgpPUcvA9DU7HteLtKpSwvhdgeLFVnceYSsI7QFR5D89q4M0YOG+akbSTuZjDTbmuOH8cTdJWUpKShWUg6+WopDMJQSF1V0jqZwa43uLqFniVsvLaV3cokKmQrXKRpsZrxs7S4t5Lp9DI2Jsgzvlb6+i+K4ttg52alFP7R9mekg/zFc/FRYsJK7Gy6kx7wNuPr8ln/AKTEAm2UIM5teo7hHprVavGbD1+y09gGwlHT7p2viVpllBVmcgAKKCkwdjOZQO9WX1LGC+vRZcGz5ZnYRlyvf8JxhmIIfbDjZlJ948D41Mx4e0OCqzQvheWPGYVqulEvMLzvYoZ1/S8+ggc+UCKyjnV+f2X1LTg2V5epK3+Pri2fJ/ulD3pIHxrRm/tu6FfPUgvURjxHqsv9G5jtumlVKDuHqtbb391nROMZ4qbYIGXOemYA+Gm/vippapkZsqVJsyWoFxkPNT4JxKzcnKmUr3yq3PWI0NdQ1DJdNVxV7Pmps36cwrf9LNdsGc3fMkCDBjfXau943Fg4qD4eTdb23Z0X2/xVtkpDhIzEJGhOp2mNpg+416+RrCAeK8ip3yglo0Fz5K7XahRREURFEXkfGeOqub36vENMLgD7y5IJPlEDzNZ1ZIbEBZVZIXuDOF1LdW+rCY3cn/KlSh8QKxmZAlS4bABfcXb/AEa/3fxArqHU9FYpv7zeq1nD4/Qo8qoQ95bVR3yo8SulrUWmyUgaLWN5icqTy31PpvMfV7NogW72TyCyKqcg4Gaqjh3DDTSSAgEFRVB5TqR46z762g8DIFVN0TmVzfYC2oQWk+mldtd4qJ0ZHBd4XaKRkQHFdmlQORWu20dD5aeG0RyMae1bNdxPd3eC2CUaVTutCyhZRqseM/CuidCuWjUKveNaVJG7NRyNyS3hOU3Nwn7JShUeMqE+4Aele1GoK5pdCFq6rq0uXHAkSdBQmyJMJcuA4pRCWUlQbERJ0CjzKgMw3gT61BFNvHOA0CkcywHispwIvNeuq/ZHxk1VozeR5W9thuCmiZ1+lgmX0oEhhsj759xSQfga7ru4Cotg2MzgeX3C4wHhlhVjnWgFa0FWfmN4g8q9hp4zELjMhc1m0qhtUQ12QNgOn5WY4cxJTDNxznKAOU6/z8KqQSmONxHgtfaFM2oqImnxv0FlrsBwJlVoXXEBxxaVKKlamddp8quRQM3d3C5Kxamul+JwMcQ0GwAUP0YJht794f8AKuaDuHqpdvG8zeiQcRWf9oqa2StYJjxgn461XmZeow8CtGkmLdnb3i0G32TbjvAWWbdC2kBBC8pj7QIJ18oqWshYxgLRZVNj1k0s5bI4kEfhLMeWo2NoSde+PTu6fCop77hhKsUAaK6Zo95qt9SDqEMMNZnN3Fka+ABOya5MYcBHG3PiVK2oMT3Tzvs3MNb+ua9H4bwr6swlsmVbqPjWnDHu2Bq+YrKj4iZ0nNNKlVZeaXYyYqZ0lwH3gEfOsvSr98l9OO3snLl6FbHjF8JtHJ+1CfeRVyqdaIrH2YwvqmDz+SxGCX5aYfWnX9Ikekkj00FUYZN3E4jmtutp99VRMP8A2lafgzDm1sF1aQtbiiVFQnnrvVuljaY8R1OqytpzvFQWNJAbYAeSQYpaJt8RQGhlGZKgOhO/pVVzBHUtwrTimdUbNeZDci+fSxCm4eKncQlRMIK4/wAyj+ddUxL5yTwv6qLaDWw0LWDV1voP9Kbj17+sNJnQBJI8cyo+BNe1ZO9YOnqudktBppTxs70C3Ft7Cf3R8q0l88paIiiIoi8j+kPCk2t0H0zDxznwUD3488wPvqhVR/VZVazC8EcfVW7e4S4toj7ij/tFYxbhaQpWPDwCusZ/VqHNWRH+ZYPyQaM7MbnK5Si87QtUweyZn7iCfcJqpRsxPa3mVozv1cp8Mw/KkTvuT1J1J9T86+5LgBhGgWWxnEq+GKjxKTCo3GBXQcQuS0FIMVxNi2cbDq8pckp7pIhMZiogQlIkamBU28FrKERZ3CzvH+NXVhcN3aVvKtsiUhpABbK8/wCkDo3BUgjKsbKTHgYCrDVvkvkrSoIOUpG+h1Ej3bR50AGFeEkOUV/egAylQ9B+BNSRsJKjlkACqcFFLiXX0kK7ReUQRohO0xtKio+RFcSvDnZLqBha3PitNUamWR4vxkocQ22YUO8TyA+0T5DQevhVKrfowLU2fSiQOe7TQdVf4eC3LZTpEF0EpH7OoRPid/UV1Sw4Irc81XqCxs9hmB7Kzn0e2T7dw4XG1JBSASpJAOXQQSPlUNEx7XOxBa22poZY2btwOZ+qbfSNaLct0BtClkL1CQSYgjYVLWtJjyF1V2JKyOoJebZcUywlhSLFKFAhQaIg+RqdjSIwPBUZ5A6pc8aX+688wHDjcMvoQR2ghYT94DcfMVmQR44nNGq+nrp9xVRyOHZsQT1TjCTiKmvqwbyo9nOpMEA7689ztrU0fxJbgtbxKpVP9ObJv8VzrYc/svnDIuba9UwRmC1d/QwRPtilMJI5Sw6e802i6nqKVswNiMgPseitY5hri8TQpKFZe73spjbWTEV0+NxqgbZKKCojbsx7CRflx4Jh9JQ/qqf8Uf7V13Xj+MdfyotgkCpN+R9Qk+L2naYfbdkFLKVQoJBVEg5pAGmoHvqGdpfAzBn/AKVuikEVdLvTa99ev4Rido5ZqYuUAiUpCwfvRqD4EfKvZg6EtlHQrmjfHWMfTP5ktPv3ZafCeKmH1pbTmCymYI0nmmetWo6mOQ4Rqsyp2bPA0veMuqe1YWestxXwuX1B1pSUrAgzpMbGRseX/wCVUqKbeHE02K1tn7SFO0xyC7Sl/wDQV4+ALl1PZCFbgzA0iB8fHnUXw8z8pXZe/BWPjqODtUzDiPPh9Sl3CuGfWLe4bEAnKUk8iDP/AF61HSx7yFzeas7TqdxVxSchn5qxguIXdqlTP1daxOndVAPOCBBFIZJohgw3XlXT0dUd+JQOf+tbppg+BPOXH1m57qgZSkdeXkKsRQOL97JrwCoVVZE2H4an7vE80lcQ9Y3a3A2VpJMGDBzajUc99Kr2fBKXBtwVoYoK6lYxzw1zftkqvEXbrIuHUFAUoJAPgCRvUVRvDaVwsp9nmnaTTxnFkblejYRchxltY5pHw0Na7TcAr5SRmB5byVyulwiiIoiz/HOB/W7VaAJcT30dZA2HmNPdXEjcTbKGoi3jCOPBeM4LiamnMqp7oIg6cxWVNFiCxg/d9oLW4dd/WH2gfZSe0PmRCB7pP8QrNrCIosPNb+ygZA6a2nqtvdozNLSNyhQ94IqvSSBkrXciFbkbdpCa2T4W2hadlJCh6619le+aqBTURRurA5616AuSVjuNuHf6QZyJWpl1ElDonQEZVpVG6FDcTyFSluWqjDs8wp8Hu27Zhi1cukZ0NBKl5gCY7uknSfwNUquXcgA3F+NlPC0yXLc1WxPF+zIFrdh1ayB2Sjn35pjUeZ0rP+NMRxA4h4i1vNXPh8bbEYfH9KF3Crp4RcupQ3zSidfMzt6x4VXqNtSvGFgw+q4ipYWG5u4+Oiv2luElKrRpSlI0CkiEKHNKlGAoHwn4VFQwVjZBIBlxvxU0j2uFnn9LWXl0G2ytWkCfWvoyQBcqixhe4NHFea2TCry4CTMOnMv9lkHbzWdPeazogZn4j7H7X0NQ9tLBhbqMh14ny9V6klIAAGw0rSXzi+0RFERREjtOFWG3+3RmCpJyz3dd9In41A2nY1+Maq9LtCeWEQvOX1yTyp1RRREURVsRsUPNltwSk/DoR41y9ge3CVJDM+J4ew2IVbBMEbtUqS3mOYySog7bbAVxFE2IWapaqrkqX436q9cMJWkoWApKhBB51IQCLFQMe5jg5psQkuHcJ27LvaozyDIBIIHwn3moI6aON2JqvVG0554928i3RPqsLPSviVhxduoNCV6EJ01E6jXw18wKinDiwhuqtUbo2zNMmiyWHXF03bG3RauyqRmUFQJ0MAp/GqMb5RHuww35rZqIqV9R8Q+UW1sNffktRwrhJt2cqvbUcyvwFXaeLdMwrIrqr4mYv4aDonNTKmiiIoi5cbChCgCOhE/OiA2X0CiL7REURFERRFgeOOBEu5ri3EOiSUE91e0kdDpMbGoJYsWYVaSjjldmbX1WZ4RIRv7U96d55mvlNoFxdcr6aOnbFCI4xkFrr7GghJykTGpJ7qfFR/n3wD5S0pw45Mm/U9AqL7k4W5lUuDOIchNq4CkElbCiIzJUSY7x01kjw0gRFfU0lRHKMIyI4KtPA6MYtR91rgpStBp/PWr9g3NVLl2S7LKUCVEnp/1XmIuOS9whouUuxKAgu3CsrY2QOvKY9onknavTK2MX+q43TpDn8li7j60h8XCUpTnTAQpIKQjkk+PORzJr5io2pikLr25Lcp6WMR4ePFNcEQW877wBddUAkJTqdICUD+dprPMr6mQNZmV1K1o7LTkNVpMOwguALuQCTqGplKOmbkpXnoOVfQUezmQDE7N3Pl0VCSbgzRPQK0lXWH44xIKV2IPdSCVn9ke16zp6GqVU+/8AGPNbOzILXmPQJ3whhXYtFaxDjsKUPuiO4j+EfEmrETMDVRrJ99JloNPz5qljHGjbRUlOUrSopKVZ5002CI8d6glrGMuBr78FcpdkSzAOOh45fn7LOPcZ3bqoZmYmENSfPvZvlVU1crsm+i1GbIpIxilPzd+Leq5RxHfs9n2xOUq2WhMqAiRtMa0+InYRj9F7/T6CYP3OoHAnLVemsOBSUqGxAI9a1l8mu6IiiIoiKIiiLLcWY45butJQogGCoQkgpkhW4mdtiKqVE5je0BatBRNqIpCdQDbwPD7rToVIB6iatrKXVERRFluL8dWycjSilcA+yDJJ0GoPIE+7rVOqnLOy3Va2zKJkxxyDs9be+CcWl04LbtHQAsNlRHkJ16VZBIZd2vFZ7mNMpazS9gqnDONKuO0CssoUQCkQCnkYJNR08pkBJ5qxXUop3tA4gHonlTqiiiIoiKIiiIoiKIiiIoiKIsLj/DqXXiq2Eq3Vl9kE76yBrM5fPaapzUTHHeWueXAq3HVODcF/NZq2w11akIX3FZ/ZO6I1KlIOoMDSRG0b1g1T3h53gPp5DwWix0bGEsWoxHBmXWw2rcbKJlU8yes1mtqXMdiaoGuI1FwVXsHb22GVJS+gbZpkfxTPvmtiLbpt2xdRmlhd3TZXkYteL2YaQeSlFSo9NPnU/wDWwdGfX9KM0jB/n9P2umMHWtYcuXC6oeymISnyTt/O9V5amSfv5DkvQWM7gz58UwvbgISSrYfyAOpJ0A61SlJkcGMFyV4wKxg2Gwe2dH6UjQf3aT9kePU/hX0tDRNpmW48SoJZcWQ0TVxYAJOwEnyq6oUmex+ET2TgWpGZtJAOaemUnUTJB5TVZ9VGy+I2t9enNTiEkgX6+CzHDuHquLgl1JCUHM4FD7Q/VtkHcfb9E1BTfynecPfotOrnbHCI4z/rifPT5r0KtBYqrmybzZuzRmOs5RPvivMIvddY3WtfJZXDHM2KvEckke6B8waqRm9S7otaoGHZ0Y5kn1Vf6T06MHoVf8ai2ho0qz/0+e08eAWrw59KWWcykplCQJIE6Daavg5BYT2kvNgr9dKNfCYoigs71t0EtrCgDBg7HpXLXNdoV2+N8Zs8EdUM3za1qQlYKk+0ByoHNJsCjontaHEGx0KkS+kqKQpJUNxIkele3XOE2usP9JLX6RhXUKHuKT+NZ20NWnr9l9FsA9mUdPutaxftpabLi0IlI9pQHLlJrQL2t1NlgMie82YCegV5CgQCCCDqCOddKNfaIvNMXV2uIlJ27UJ08AlP4VlP7VVbx+y+ohAj2YXDiD6lb7GjFu9/hL/2mtGU2jd0K+epheZg8R6rLfRx/wCX0qpQdw9Vq7d/us6LV3mJNNfrHEp8zVx0jW942WRHDJJ3Gk+SltrpDgzNrSsdUkH5V01wcLgrl7HMNnAg+KlmvVwgmiL7REURZ9i9XbPFl4ksqMtOn7M7oUfA7E9RUZkDXAO46fj8KbAHtxN1Go+60FSKFFES6+UpxXZIMAfrFdAdgPE/z0r0IrltbpbSEpEAfzJ6mvLokPE6wFoAUhKyhUE+JSkbannpWVtVjpI2saL3KtUtgSTokDWFLXrmuV/uNhA9O0isxmypT/gPMq46qaOXvorRw59rUB6P20oVt/hKJ+FRybHn1DR5H8rwVMbsjb31VqyvidFaHbT8enrWY5skLsLxZHMBF26JmldWWyXCrlq4wxntXSs+w0YT4rjU/wAIMeZPStvZNN2d87U6KOZ1hhCfVtqsq2IvoQ2ouGEwQfHTYeJrwkAXK6a0uNgsLa3zraUOFhbrcAoLbg7vdCCFJUoQZk6SO94V8w5j2lpvz1v9LZrUfGC4tvY8Vq8CRmU49BGcJTEg+zM6jfVUelbGzWuERJFrlZ8x0HJOK0FCiiLAcIOZr91RMyCfeSr8az6U3leVv7TbgpIW+8gFf+kowy2Ynvke9Jj411X9wLjYWczh4fcJTZcOOXFqXVOmSMyUkaGBzPkKibTOljxOdqrMm0YqWo3cbBYZE8fFfeE+IFtsOpWolKIy8yJ3Any0nmaUtQWxuxcE2pQNfUM3Yzde/lbP65q7h+FOvo+tLeUkwVISNQAJ3mpGRPeN45xHgq0tTDC/4dkYIGRJ1P4Un0amUPE/eT+Ne0HcPVNugCZoHJI8XccRerQhRzFWUK8CQQPeY8qryF7Zy1pzKv07Yn0TZJBk3O3iMvfirHE+BuW6UP8AalSiqCQIymCRGXwFKmAxgSB2a52bWsqCYCwAWy4+qOJb1TttaOL1V3wT493X4V1VPxRMcVzsyIR1U0bdB6KjiDivq6c7pWtZnJAOUeJOs9AOVRTXwDE65PBWKQM37sDLNbliuc/st1wbauN2yQ5IJ1APIcq0qZpbEA5fO7QkZJUuczRPKnVJeaOj+01T/e/lWWP/AHZ98F9M432SLcv/ANLa8Vri0d8Ux7yBV6oNonLEoG4qlg8fTNZDha+DDb6jp30pn3z6wDVOleI43E81sbThM08bRyTDCsH+uoU88tYSonIlJAAH4+up613HDv243k56DkoJ6z4KTdQtGWpIzJSu2aXY3yUBRKSQD+0k9R1qBjTBOGg5FXJ5GV1CZCLFv2/SuYZdKdxEECCnMFEcxmV18IHpUsTy+oJ5X9VWqYRDQAHiRb5KxxzcEPMp/dWDzEKVt8PcK9q3fyMHiFxsyIGCR3gR9AtkwqUpJ3IHyrQWGu6IqmJ2KXkFJ33SY9k8j4jkRzBIriSNsjS1y6Y8tNwk2HYgtmW1gqCDBA1U3zEc1oPLmBprGmcytMEm5qPJ3Pr4qw6IPGJq0Fu+laQpCgpJ2IrTBvmFWIIyKooJZcXKVKQs5gQCqDsQQNh0rpeK6w9m2CgPER8DrXiKQpHSiL7REURLsVwtLozDRwDuq/BXVPgfMQar1NLHUMwPH6UkcpYckmsLnMifD+fUbV8S5joXujPBX3C+an4cxJH1VrJ33FgkpB+0SSsqP2QFHX5GvuadoEbQNFSqARIQVxZXl2tTpWppCA4Ujuknu6GBI33kz6VBU1W6dawA5k/bUrxjWkcVQxNfay00S88sZc6jogHQkAd1AidQJ33rOFVLVPwxDLiT+PZVyNois9+VuHNNrXh8h1DiyghAGiElOZQESRPI6+6tfctLg4jMKJ9XeMsA143/AEnwFTKmvtEUN4f0a/3T8q8doumC7gCvPvo7dBuV6alAjwgQfOazaA9p3kvpNusIij6n6px9JQ/QN/v/AIGpq/8AtjqqmwT/AMg9PwmWB6Yen/CV+NTxZRDoqFTY1Tv/AJfded2lupTDygJCSkny6/GsqNhMDiPBfUzyBtZE0ngbef8ApaLDOK0ptQyG1F2CkQJBmYPXnt8atMrBgDQM1mT7IeJzKXAMve644JxQMvLZWgpK1QB91QJEGfOuaOXC4xkLra9MZI21DDcAZ+PiF84hROJpgako+VeyD/lhKc/+lO8/UJz9Ix/qyP8AFH+1dSV/9sdfyquwhepPT7hIMetimwtTpuf9Qn8KhqhaBnvgruzX4q6bz9V8Yi1faccQlTbiAqSJiRqRPMV7cQyhxGRHyXFjWU742HtNJy5i/H3qvRGLpC4yqSZGYQeXXyrSBB0XzrmluRCmr1crC8X4S6m4Fy0kqmCYEwUiNhygCs6pie2QSsF19Bs2qifTmmmNuXn+1FiGMPXyOxQyU6gkiSBG86bT8udePlfUDAG25rqGmhoX75zw7kPZS3CbRTtrcBMlQKVwNzB1+BJqGFhfA8BWquZsVbE46WI+accKcStMsdm7IKSYgTIP41PTVTGx4XZWVLaOzZpJjJGLgri1aVe3nbBJDaSNT0G3rRgM028tkF5M8UlIYL3c7XwVPCLtNteuF3ugFU6T1jbzqOF4hmcHqxVwuqqSMxZqDifEkvPdoicggAnwn5zXFRKHvDxoFNs+mMURjf3jfL5BekWLgU2gjYpEe6tcG4uvlHAgkFT16vEURLMasCsZ24DqNv2hzSfA/A1UraRtTHhOvBTQyYDnolFioL77auycOhMaKI0IWk6Eg6dehrCpKmWB+6JseR0P4VmRo45hNrXFSCEPgIWdAoewo+B5HwPpNfQRVLXnCcncj9uaqOjyu3MJpVhRooiXYvcuJKENlKSqSVKEwBEwOZJI+NVqqo3LMXkpI2B2qovPvpAHbIVmITOSFCSASCFRoJO3KoIKwveG3aehP4XTmttcAqTEsLUppaWXltrUkjMVFQk8yDt5iPwq+4XBCjY7C4Ei9l523hmJMhTSGnYOndLZT4lKlGUgzPKsWTZpc+5APit81dFJ23XB5LY8BcOqtGVdpHauEFQBkIAEJQDzjWT1Na8UYjbZZFXUmokxW8AouI0KCyUyUuHQCYz+yRoJJMSB1zTVGs2d8TK118hqvIJxGDzWow3D0MoyoHmTuT1J/kVeiiZE3CwWChfI55u5W6kXCKIiiL4RRFVtcMZbUVNtpSo7kCuGsa03AUsk8kgAe4kDRSXlm26nK4hKxMwROteuY1ws4XXkUr4nYmGxXaWEhOQABMRA6V0uLm91lcD4Zet3yQtJZMgg7qHIEdfWqcFM6J5IPZWvW7RjqYQC3tjj6/NaO2w1lsyhtCT1CRVprGt0Cy3zSP77iepXH9Ds9t22Qdp1/GNp8a83bcWO2a6NRKY90T2eSkXhzRcDpQkuDZUa+Fe4G4sVs1yJpAzdgnDyVXiTCfrLJbmCCFJPKRI19Cajni3rMKnoqo00wktfmqWBYEpLPZXWRxIVKBuE6eIriKAhmGTNTVVYHTmWC7b6+Kv4xg7dw12Z7seyR9k8vTwqSWJsjcJVelqn08mNv+1ncB4TdYuA4VpypnVMyfQiqtPSOjkxErTrtqx1EG7a0graVfWGlvEN6WWFLTOkCREiTEiRG8fGopn4GFys0kImmDDxWfsuKx9VV2rgL0EJASZ2gE6RvVZlW3dXce0tGXZb/icLG9jmrnAmHltkrUIKzp5CpKOMsjz4qvtWcSz9k5DJNl4JblRUWUEkyTlqUwxk3LRdVRVzhuAPNuqvIQAIAAHQVKq6pX+DMPGXGwT12PvFRviY/vC6niqZohZjiFDe8PsONhvJlSDIyQDPurx8DHtwkZLqKsmjkMgOZ55q/Z2qWkBCPZTtrNSAACwUDnFzi46lTV6uUURFESPGbDKS82N/1iRuei0gfaHMcx4gVmbRoBUNxN7w+qswy27JUdvcpcTkchSVDQ7gismnrAf4agaaHiFI+MtOJinZuDbwlZKmfsrJkt+Cid09DqRttqNyKZzCGSG99Hc+vioS0PzbryTmrqgSriFnuJc/u1SY+6e6r3Tm/hqnXw76BzeOo8lNA6zuqz0O5xAJKT2kFQ1ShQKgmBJUUnQQPOsPY0IM+IHT7q1UEYFqG7pJQFnupOoJ0mdor6khZ64xDEEMtlxwwn4k8gB1qOSRrBdylhhfK7CzVYVXH7peENo7PNEa5onrtPpWaNoOL8hkt/8AokYjN3HF9FvLCxQP0mXvqJVJ3GYk6SdNDyrVuvmyLFX6IiiKC4uko9o8pgAkx5AV4SBqumsLjYJBe8asonKhxXoEj/UZ+FVX1kbeZ9+K04tkTycQPP8AAKXI+kJMmWTHKFD46VF/UG/9qtn/AKffYWePkVq8IxBL7SXUggKGx5HmKuxvD2hw4rFqIHQSujdwVyu1CiiIoiKIiiKli+IBhsuETHKYnQneN9KjlkwNxKengM0gYF3hd8l5pLiRAUNjy6iumPD2hw4riaIxSFjtQrVdKNFEVe+ug2nMdTIAExJOwrlzg0XXccZe6wVDh7HU3SVEIKSkxrqPeKignEzbgKzW0bqV4Y43uLqUYs0p425BkgnUDKqDBA1ncEajlXe8aX4OKjNO9sQm4Xt481InB7cGQw0D1yJ/KghjBuGj5Lx1VM4YS8kdSrwFSKBFERRFUxO/DKCtQUQPuxOxJOpHIVxI8MbiKlhhdK/A1Q3WMIQyl6FKQoA90CQD1kjavHStazHwXcdM98m60K5fxttJaBCodjKoARrsDrPwrwytBA5o2me5riP8dRxUl1iyG3UNKCpWYCoGWeh1mfSvXSta4NPFeMp3vjc8cNVfqRQIoiKIkeJYSQStoSDqpvaTuVIPJXUbHwOtZlfs5tQMTcnevVWYprZOVa0vwUlKtRsZEFJ6LB2PnWI2WSC8M4y96KZ0YPaarGH3JbWGCTkWP0St8pjVBnoNRPIEcq3KGr3n8bjmNDzH5HFQSMuMY81EcSfSVMutIWqCAQvIHE7SAQfUA6T5VZlqN0e2Mua8EbTm0/pUbEK7VhKjCgSkkHeG9dfOJNYuy7fFvLdM/VWJx/HdP7bDmmzKUAHrudd9TrrX0lyqC894/wAVK3y1Pdb0jxIBJ/CsWtlLnlvJfVbHpgyLecSqHB2CKuXwdQ2gytXhyAnmdvfXlHAXuudApdqVYhiwDvFexAVtL5BFERREnxnhxq5UFLKwQI7pAkTOsg1BLTslN3K7S18tMCGWz5hZPiXAGGF26W0+0vvSqSRKY05bn3VTmgjY5gA1K16PaFRNHK57tG5Zcc074owZhu0eLbSEmE6ga+2n8qsVETGxOwhUaCqmkq2Y3E58/Ar79Hh/qx8Fn5ClEf4gvNsi1UegWoq2spFERREURFEWf45QTaKPRST8Y/Gq1YP4StHZJtVt8/QrjgJc2oHMKPz0pRn+Ee+K92sLVb/L0C0dWVmooix30h3cJbQDvmV8Mo+ZqhXvs0BbmxIg6Rzjwt7+ic8KWobtm9ACoZiRznafSrUDQ2MBZtbIZJ3uPNZizV/aiv31D4k1TiP/ACj5rVqGj+mt8lv60VgIoiKIiiLPcdNTak/dUlX/AB/5VVrBeIrS2S61SBzukN21OGNmYyrnzmU/jVeUXpQeSvQOw7ReOd/yl+ItHs7RU7oIjyWT/wAqjlH9tynpyLzt8T9QmfGLUXLKvvJHwP8A3UtSLTMKq7PdeklaeF/RbytFYSKIiiIoio3+FodOYylY0C06HyPJQ8CCKimgjmGF4uu2SObokmJYU8lpYGVaU95JScqkkahQCtNCOtZJ2Y6F4kidkM7FWBUNObgkeMcYi4Qu3aal0AgLXEJWBBUnnI1q3PVsLNMjzWOa6zrRg3TDge6adb7Ukl9sZHQokls/aiSYSoiZHrtU9NBCxuKIWurjKgzMBJWr7URIM+WtWV6sXj+BsXD4IKu0WQk5NUgxoVnYGBsNdOVVpaJkjsRWnS7VlgZgABC1+C4Wi2aDaBtufvHmT/OlTMYGNwtVGaZ8zy95zKv12okURFERRFhuMHZvGU9MvzJ/EVQnN52BblA21FM7mFpeJ2wq0eB+4T7tR8qs1H9p3RZ1CbVMfULEcO3twUqZthIkkqkDfQGVbbVQgkkLcEY04rer4KcSCaoNr2y6dEz4b4keD/1e5lRJygkAFJHWNxUtPUP3m7k1VSv2fBuPiKfTl/vNXr7HX3HC1aJBIEqJjQeZMTt5TUr5pC7DEL21VaKjhZGJKlxF9ANVSwrEHjiORwkHLlWiZEhM6Rp41HFI8zlruWinqaaFlCHszucjbNTcZ4g4y80pJIAAUDJ1gnMCnbYivaqV0bmngudmUzJ4ntIufdiqd3jF66127YKEJ1JBTB8kkSR5zXD5Z3NxsFh5KaKloo5dzI67tOOvUFTKxw3Vg+FgBacsxsRmTrXu+31O4nULn4P4SujDdDp9cktwLEnUsrQ2k5EgqUsKCY16n0gCJ13qKCV+7wtGQ43VmtpYTPjkdm61ha/ADgm/AuLvOqWhxRWkCQVbj18anopXvuHZ2VPbNLFCWlgsTqFsqvLEWC+kf9Y1+6fnWZtHVvmvo9g6P8vuthgohhv90VpDRfPPN3ErC4S5OIZid1qM+qvyrMgN6knqvoqsW2e0dPRO8SxNx9zsLfciSSSAkcpy6kxqfTQ1YkkdI7BH5nkqEMEcDN7P0A5/PKyTvXN5ZODOoqST1zJV1gnUH3GqznzwOBcbhaLIaOtYRGLOHkfwU24g4kUlLZZXlUoJVEAyFTI1HKPCrNRUFtsPgs+ioRJi3gyFx0ITfHMRLdt2gOUkaEAGCUkjfTeBqKmqJMDCVUooRNMGnNKb67W/hilK1VCZIG8KSZgeFQyEvpr8bK1A1sW0MIyAJUV/blOFpEH7KjptrXkrD8NbwC6ppAdoFxPE/dVMUsjlsUQdZ5bSQa8ljN4wu6eYYah1/eav8VW2a6tU6wdJA8RXc7SZWKGjkDaWbPktdVtZahubtDYlxaUDqpQHzoio/wDqG2/vk/H8q6wnkvLhWbbEmXICHUKJ5BQJ90zXK6IIzVui8XwiiLy3ivDks3UobWEqnMrs1ZQRHekch1rIqocLrDTh15BZ09MTJiY024pRjdhcWq27hKuyWsSlwKHfEAlK0mM2h5ipIxJTgE6Hgoi2aF2Jov6+YW44TunrpjtnWrZasxTpzgAghUKGs7Rp1rQilD23GS0YZN425CcW9k6VJzIQ2lKgrRRUTAOgAAA33+FSkhSWTquV6qdxijKJzutpjkVCfdM17YopLO+bdEtrSsfskH3xXiKxREURec427mxEAnZwJ8hlTFZj3Xqh74L6SFhbsxx5j7lbbiAf1Z7/AA1fKr8vcPRYdIbTs6hZr6NUjK8ecj8aqbP7h6rV2+f5mjw+6UYuf7QcI3BJ/wBOlROzqjb3krUeWzADxt/9ky4Bvm0drnWlJMHvGJ3613QvaGkE5qvtqGQvaWtNrWVe3xBr+ky5mGVRIk7TGUelcskZ8STfVSzU8v8ATg22Yz8le+khAKGVftEehFd7Q7oUWwDaR48E3sNMP/8ApV8jVoZQ+X2WWe1Vf+X3WQwJom0uzBjKOXQg/LWs+nH/AB3n3ot3aD/+dCOn1KX28hoSVBtS4VHlpvuQJqJtxEL92+asy2NS6wGMNBF/Nel4FZNNNDsdUqGbNzV5mteJjGtszRfK1EsskhMuvomNSKBY/wCkSzJQ24BoklKvCYj4g+8VQr2EtDhwW5sOYNkcw8dPJS4XxOym2SCqHEpIy67gaaxsa7ZVx4Lk5qCbZkwmIDcr6+Cy3D+ZVykHcpUPOQTJ99U6W5lz5H6rY2lhFL2cxcfTL7JvwDcAPOJUe8pIiecb1LQOs5zTqqe2YyY2PboL/Wyt8f3KVJbbSQVZpge731JXOuAwaqDY7C1zpXZADVI8XYKHWEq5NI+ZNQytwzMB8Fcp346WVzdSXfVabj24AZSiRJVMeQMfGrFc4COyz9kMcZsQ4D8Lrha9S3ZBa5gKOwn5eANdwSBsAcVFWwufWOY3Un1sm7uLNBoOzKCNwJ+FTOkaG4uCqNp5HSbsDNcu42ynsyVaL9kwY12k8tj7qGVotc66L1tNI7FYd3Vd3eKNNrShZgq0BjT37CvXSNaQ08VyyB72F7RkNVJiN0W0EgZlEhKR1UdB5DmT0BqQBRLNG0CVlbig67MEqBG8REjYdEwPPU17itovLKZ6CDCETmIBPgYzROoOh391MZTCEpxbBmnkHvNtOjVCwfZgkBRA3SSAMvOa5d2uqmilwZHMcQubO+uQwXm1qC7clL7B7wUBupE6wQMwg6iRvrXD3OIy1CljZGHgO7p0PJX8N49Qp0MutqSpQlK0d5KhEyB7W2sAExUcM4kJbxUlTQuhbjBuEs4k43tHkpDfaLyqVKuzUI7i0x3gD7RHLlVese1wwA9oEH5FSU1FMRitkU44uxBktML7RuVZi2qRr3CCAfElNdV1nxBozuR6qvTsIebjRXU3llh1vopCG06wjUk8yAmTJ/KrmTR4KsyMk4WjVZvFONXnShDGVhKsylOLGZSWkCVricoOoAEGoIqhshOHQK/LQmEds3J4BWOH8HduiLm6cd7NQ/RMlZ1TyW6BoSd42GlWBrdVXkNGBvmVq2sPbSIShIHgK6xFQWC5dwxpWpQJ5KGhHkRrXmIpZCXlskZyVtkxmMSifvdU+O459aL1M68RZ694TbcuO3zqBkKKYGpEc+W1VnUrTJvFos2lI2nNPYW0v1Tu8tw4hSDoFApMeNWHC4sqDHljg4cEv4fwNNqlSUqKsxkk6bbfOooYRE3CFZrKt1VJjcLLL41aus3/AGyWytKiFaDfYEabHSqkjXx1GNouCtankhnoTC91iP8AaaK4JYUvPK0pOuTTTwnWpTQxF18+iqN21UtjwZdbZrrFeDW3Oz7M9nlEHScw6n9rxr2WjY+1srLym2tNEHYu1fnz/CvYtw8l9ptvOUhvYwDOkVJNAJWhp4KvSVr6d5eBe6vKsoYLKf7soHuiTUpbduFVmyESB/jdY7hW3dHbWrjakpcSQVQe6cseRrPpWPAdE4ZHitzaMsTnMqY3AkWy6Zp+xwu2m3UwVFWY5sxGyuREVabTNEe7WdJtCR1QJ7WI4eCyiPr1qoNJzgBUiBIPkY2PSqIFREcA0Wy80FS0yute3Ox/a9GaJKQSIMajxrWXy6+PpSUnMAUxqCJ08qL0Eg3CymEMWj7ywLcAphQIUSkjTkDHpFUomwyONm6LWqX1cEbcUhz4cVWw9sOYmtSIyo6bQEhPLrHxrmMYqlzhoFJOd3s9jDqT9yfwmmKcHtOuFaVFsnUgAET1HSpJaNj3YgbFQU+1ZImYCAQrGFcMMskK1WsbFXLyFSRUzI8xrzUFRXyzjCchyC7x/h9FzBJKVp0BHMdCPOk9O2UZpR1z6YnCLg8EsZ4KQEKzOFSykhJjQE7GKhbRNANzcqy/a0jnCwAAN7c18s+EldgWnHI7+YZPIgzMTM/CvW0n8W7ceKSbSHxG+Y3hbNMbzhpC2W2QtSQgzPWRrI2qSSnD2Bl7AKtBXPildLYElRPcJtqU2c6glAAy9YJM+Ezyo6maXNdfResr3tjcyw7XHqp77hxDr4dUpUCO7y08eVeugDpA8nRcx1jmQGEDXiusduMrjM7SpXqAAP8AcatNF1SJsrrSkq7wg+NcEWXqS3Ck9pyKhlKio91OpOqUxtpqT0oiaWLmdMlInTYaagKA5zExPhRFmuMLlVq+w+1lBclhYUJSoAZ0SARtChPietV53mOzloUUQnDmO4ZhYG5dWwpDmUQ0vO2ps5kpAUVBB0CgI7uo2rODv5MbVtYA6ExO1snH0gXFuXWXLbKXVozuBJ0UiBkzRpn6HePCrVbuy0X1VHZTZg8gd0eqyDDxdUpI70nu5tQ2mBOnLvTpzNUnghrbnILWZbE4tGZ/Cf4dZNIw1xtBSq6uH9pEhDbidVx7KIQT/EIq9vW7gZrHMThWE2yC5VhaS/bpW4pfaOBC+SMhMlAR90kDeSYqtSyAyYW6eqs1IfuXPOo+i9nrXXziKIiiKF0SQk6gggjwr3gi+4O4VMNkz7Ma840n139a8KK5REURFERREURFERREURFERREURFERRFmVcFtSShx1APIEflNUzRNvdpIWqNrSYQHtBtxITXB8Hbt0kImTuTuasRxNjFmqjUVMk7sTymNSKBFERREURFERREURFEWI4sxJS1IUzlhtRQsOJMLCoEAjUGRv8DURnw6cFcjpCe9xFxn5+iXs3QAOVTrRjl3hIMKiNYBG5FS/FNI7QXBoZL2b6ga5jXwXacXdTOa4lMbFBVpBUTGs6dPKvN/Fey8+DnAvb3e3z8FFY8YoToXsoPeOW0dAB00Hcknx8Kb+HmvRRTnRqT8bcSNvpaSh1xzK5nJ7FaQISoaSmTM1Tq5GSR2bb5rV2bTSQyF0gPyWdTfndPaf5T+NZIYRxHzW9ia4d0/JQF0iYQROv2Rr6V3hvqV7iIGTVFapcaUoqbUO0OYEcxtpMSJmpp47tbwy4qpBIC59s8+CvIvwJ1KZ3lJE+emtVjG7grOKO+aHMTAKVpWjMhQWBPMcqkgD2PBsVDO2N7C2+q9gwriNt9tLiMpChsHEaHmDJBkVvNLXC4K+OkifG7CQrpv/AAA81o/A11lzUdjyVW84gYb/AFlwyjwzhSj5Aan0BrkvaNSpGQSP7rSsfxLx7CFotEKJUCC64CD/AAJOpPQmB51VkrGggNzWpBsh7gXy5AL0iyTDaABACQI6aCrax1NREURFERREURFERREURFERREURFERREURFERREURFERREURFERREURYS6tO0UsqI1UAYTE96ZMHeBHrVZ0WIm/h6rTjqd01oaDlfjpcWyyyF81XfwkBCSFEaqER4k9fGK4dTi3z+6mjrnF5JHL6Afi6YI4eSp1Ke0UJamRE6kHeuzTgnXgoG17ms0Gt/DTkpV8CoP/AJ3Pcn8qjNCw8SuhtaQf4j35qH/27a5vOH0T+VefARcbrv8ArU/AD5KZj6PbYe0p1f8AEB/tFdiihHBRO2tVH/K3kE2seF7RoyhhE9Vd4+9cxU7YmN7oVSSqmk77ifNX7vD2nU5XG0LT0KQY8uldloIsVE17mG7TYrPXfAVsr2M7fkqR7lTVR9DC7hZaMW16lmpv1CTXHAoSCQ8CACe80Dt45qiNCBo5WW7XLz2mfX/az11bobBUWmV+bQ/Oo9yWcb+X7U7KkS8CPP8ASsWNsh4J/QWyc3/wJMcuZqVkZdxHy/ahkqGxutYn/wAv0tCxwICf1wSOjbKUfImpPhL95xUP9VLe6weZJTfDOCrVlQWUlxY2LhkT1y+zPpUsdNHHmAq0+0aiYYXOy5BaSp1RRREURFERREURFERREURFERREURFERREURFERREURFERREURFERREUR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8920" name="Picture 8" descr="https://encrypted-tbn3.gstatic.com/images?q=tbn:ANd9GcTySwMy_gmRCsctfmwGhXJIHE1aK7E9dA--ev3VbzmN5rr3Ks1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548680"/>
            <a:ext cx="8424936" cy="58803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dirty="0" smtClean="0"/>
              <a:t>ECG </a:t>
            </a:r>
            <a:r>
              <a:rPr lang="en-US" sz="4000" dirty="0"/>
              <a:t>1 is a normal ECG of an 8-year-old child, showing sinus rhythm, a heart rate of 90 beats/min, with a normal QRS axis of 30 degrees.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az817529.vo.msecnd.net/ekgtracings/6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1214422"/>
            <a:ext cx="9062979" cy="48006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rhythm strip shows a sinus arrhythmia</a:t>
            </a:r>
            <a:r>
              <a:rPr lang="en-US" sz="4400" dirty="0" smtClean="0"/>
              <a:t>.</a:t>
            </a:r>
          </a:p>
          <a:p>
            <a:r>
              <a:rPr lang="en-US" sz="4400" dirty="0"/>
              <a:t>varies with respiration and is entirely normal. </a:t>
            </a:r>
          </a:p>
          <a:p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:\Pattern recognition in paediatric ECGs  the hidden secrets to clinical diagnosis _ Andrag _ Continuing Medical Education_files\1179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7992888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1600" y="1556792"/>
            <a:ext cx="7200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/>
              <a:t>patient with a low </a:t>
            </a:r>
            <a:r>
              <a:rPr lang="en-US" sz="6000" dirty="0" err="1"/>
              <a:t>atrial</a:t>
            </a:r>
            <a:r>
              <a:rPr lang="en-US" sz="6000" dirty="0"/>
              <a:t> </a:t>
            </a:r>
            <a:r>
              <a:rPr lang="en-US" sz="6000" dirty="0" smtClean="0"/>
              <a:t>rhythm</a:t>
            </a:r>
            <a:endParaRPr lang="en-US" sz="6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:\Pattern recognition in paediatric ECGs  the hidden secrets to clinical diagnosis _ Andrag _ Continuing Medical Education_files\11794.jpg"/>
          <p:cNvPicPr/>
          <p:nvPr/>
        </p:nvPicPr>
        <p:blipFill>
          <a:blip r:embed="rId2" cstate="print">
            <a:lum bright="-40000"/>
          </a:blip>
          <a:srcRect/>
          <a:stretch>
            <a:fillRect/>
          </a:stretch>
        </p:blipFill>
        <p:spPr bwMode="auto">
          <a:xfrm>
            <a:off x="0" y="332656"/>
            <a:ext cx="9144000" cy="5616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99792" y="3068960"/>
            <a:ext cx="43779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dirty="0"/>
              <a:t>WPW syndrome.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421</Words>
  <Application>Microsoft Office PowerPoint</Application>
  <PresentationFormat>عرض على الشاشة (3:4)‏</PresentationFormat>
  <Paragraphs>21</Paragraphs>
  <Slides>27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27</vt:i4>
      </vt:variant>
    </vt:vector>
  </HeadingPairs>
  <TitlesOfParts>
    <vt:vector size="28" baseType="lpstr">
      <vt:lpstr>Office Theme</vt:lpstr>
      <vt:lpstr>Examine your self in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Firefox</dc:creator>
  <cp:lastModifiedBy>Firefox</cp:lastModifiedBy>
  <cp:revision>14</cp:revision>
  <dcterms:created xsi:type="dcterms:W3CDTF">2015-10-13T05:42:44Z</dcterms:created>
  <dcterms:modified xsi:type="dcterms:W3CDTF">2017-03-15T05:52:54Z</dcterms:modified>
</cp:coreProperties>
</file>